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2"/>
  </p:notes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3C1A8-8B90-4BE1-97A0-0AE0E1F86338}" type="datetimeFigureOut">
              <a:rPr lang="de-DE" smtClean="0"/>
              <a:t>22.10.2014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9C5EB-4B28-4D69-82C4-83B3DE741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720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3025" y="9445625"/>
            <a:ext cx="2973388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72" tIns="45437" rIns="90872" bIns="45437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altLang="de-DE"/>
              <a:t>1</a:t>
            </a: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2857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Dies geht i.O:</a:t>
            </a:r>
          </a:p>
          <a:p>
            <a:endParaRPr lang="de-DE" altLang="de-DE" smtClean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Da jedoch die Clubs primär das Geld für ihr Projekt beschaffen sollen, sollte beispielsweise die Finanzierung so aussehen: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Clubs  20.000        </a:t>
            </a:r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  TRF 5o%, ergibt Zuschuss von 10.000 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DDF      5.000          TRF 100%, ergibt </a:t>
            </a:r>
            <a:r>
              <a:rPr lang="de-DE" altLang="de-DE" u="sng" smtClean="0">
                <a:latin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weitere         5.000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                                  TRF-Zuschuss insgesamt        15.000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Und damit i.O.!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Gesamtsumme des Projektes folglich 40.000 USD.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Siehe daher die folgende Folie!</a:t>
            </a:r>
            <a:endParaRPr lang="de-DE" altLang="de-DE" smtClean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de-DE" altLang="de-DE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12557B-99C9-43FD-BEDE-D385359C4D4F}" type="slidenum">
              <a:rPr lang="en-US" altLang="de-DE" smtClean="0"/>
              <a:pPr>
                <a:spcBef>
                  <a:spcPct val="0"/>
                </a:spcBef>
              </a:pPr>
              <a:t>11</a:t>
            </a:fld>
            <a:endParaRPr lang="en-US" altLang="de-DE" smtClean="0"/>
          </a:p>
        </p:txBody>
      </p:sp>
    </p:spTree>
    <p:extLst>
      <p:ext uri="{BB962C8B-B14F-4D97-AF65-F5344CB8AC3E}">
        <p14:creationId xmlns:p14="http://schemas.microsoft.com/office/powerpoint/2010/main" val="14728325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Wird gar nicht erst als Vorschlag angenommen.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Warum?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Die TRF-Summe ist kleiner als die geforderten 15.000 USD!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Und die Projektsumme ist ebenfalls zu niedrig.</a:t>
            </a:r>
          </a:p>
          <a:p>
            <a:endParaRPr lang="de-DE" altLang="de-DE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D1D104-0E99-4F8E-A3F0-C45DB8F6E41C}" type="slidenum">
              <a:rPr lang="en-US" altLang="de-DE" smtClean="0"/>
              <a:pPr>
                <a:spcBef>
                  <a:spcPct val="0"/>
                </a:spcBef>
              </a:pPr>
              <a:t>13</a:t>
            </a:fld>
            <a:endParaRPr lang="en-US" altLang="de-DE" smtClean="0"/>
          </a:p>
        </p:txBody>
      </p:sp>
    </p:spTree>
    <p:extLst>
      <p:ext uri="{BB962C8B-B14F-4D97-AF65-F5344CB8AC3E}">
        <p14:creationId xmlns:p14="http://schemas.microsoft.com/office/powerpoint/2010/main" val="3358589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Geschieht ONLINE!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In Englisch!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Eine Anleitung „how to apply for a grant“ gibt es nun auch in deutscher Sprache –  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Die Kriterien, die für Global (und District) Grants gelten, sind in den deutschsprachigen „terms and conditions for grants“ ausführlich dargestellt (was wird gefördert und was ist ausgeschlossen?).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Beide Dateien können bei &lt;dieter.scheid@scheid-gewuerze.de&gt; abgerufen werden bzw. www.rotary.org</a:t>
            </a:r>
          </a:p>
          <a:p>
            <a:pPr eaLnBrk="1" hangingPunct="1"/>
            <a:endParaRPr lang="de-DE" altLang="de-DE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954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Geschieht ONLINE!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In Englisch!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Eine Anleitung „how to apply for a grant“ gibt es nun auch in deutscher Sprache –  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Die Kriterien, die für Global (und District) Grants gelten, sind in den deutschsprachigen „terms and conditions for grants“ ausführlich dargestellt (was wird gefördert und was ist ausgeschlossen?).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Beide Dateien können bei &lt;dieter.scheid@scheid-gewuerze.de&gt; abgerufen werden bzw. www.rotary.org</a:t>
            </a:r>
          </a:p>
          <a:p>
            <a:pPr eaLnBrk="1" hangingPunct="1"/>
            <a:endParaRPr lang="de-DE" altLang="de-DE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9163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3460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BERICHTE sind wichtig!!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Als Nachweis (Dokumentation / Transparenz)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Und als Voraussetzung für weitere Grants.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Denn: bei Nichterfüllung einer bestimmten Berichtserfüllungsquote: Rückzahlung und Ausschluss!</a:t>
            </a:r>
            <a:endParaRPr lang="de-DE" altLang="de-DE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816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smtClean="0">
                <a:latin typeface="Arial" panose="020B0604020202020204" pitchFamily="34" charset="0"/>
                <a:cs typeface="Arial" panose="020B0604020202020204" pitchFamily="34" charset="0"/>
              </a:rPr>
              <a:t>Wie solche Reports (Progress oder Final Report) aussehen, die ebenfalls online erstellt werden sollen, kann im Moment noch nicht gesagt werden – mangels Erfahrung. Wir haben derzeit noch keinen Global Grant-Vorschlag oder –Antrag, geschweige denn einen bereits fälligen Report.</a:t>
            </a:r>
          </a:p>
        </p:txBody>
      </p:sp>
    </p:spTree>
    <p:extLst>
      <p:ext uri="{BB962C8B-B14F-4D97-AF65-F5344CB8AC3E}">
        <p14:creationId xmlns:p14="http://schemas.microsoft.com/office/powerpoint/2010/main" val="28281143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Kurzer Einschub hierzu:</a:t>
            </a:r>
          </a:p>
          <a:p>
            <a:pPr eaLnBrk="1" hangingPunct="1"/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Wichtige Komponenten des neuen FVP sind mit den folgenden Schlagworten zu umschreiben:</a:t>
            </a:r>
          </a:p>
          <a:p>
            <a:pPr eaLnBrk="1" hangingPunct="1">
              <a:buFontTx/>
              <a:buChar char="-"/>
            </a:pPr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 Dokumentation</a:t>
            </a:r>
          </a:p>
          <a:p>
            <a:pPr eaLnBrk="1" hangingPunct="1">
              <a:buFontTx/>
              <a:buChar char="-"/>
            </a:pPr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 Finanzwesen</a:t>
            </a:r>
          </a:p>
          <a:p>
            <a:pPr eaLnBrk="1" hangingPunct="1">
              <a:buFontTx/>
              <a:buChar char="-"/>
            </a:pPr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 Projektplanung u –Realisierung</a:t>
            </a:r>
          </a:p>
          <a:p>
            <a:pPr eaLnBrk="1" hangingPunct="1">
              <a:buFontTx/>
              <a:buChar char="-"/>
            </a:pPr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 Kontrolle</a:t>
            </a:r>
          </a:p>
          <a:p>
            <a:pPr eaLnBrk="1" hangingPunct="1">
              <a:buFontTx/>
              <a:buChar char="-"/>
            </a:pPr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 Transparenz</a:t>
            </a:r>
          </a:p>
          <a:p>
            <a:pPr eaLnBrk="1" hangingPunct="1"/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Das spiegelt sich auch im MOU wieder, wo z.T. recht dezidiert Vorschriften enthalten sind, die es einzuhalten gilt.</a:t>
            </a:r>
          </a:p>
          <a:p>
            <a:pPr eaLnBrk="1" hangingPunct="1"/>
            <a:endParaRPr lang="de-DE" altLang="de-DE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486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de-DE" dirty="0" smtClean="0"/>
              <a:t>Letzter Punkt: erneute Seminarteilnahme nur dann, wenn sich</a:t>
            </a:r>
          </a:p>
          <a:p>
            <a:pPr marL="228600" indent="-228600" eaLnBrk="1" hangingPunct="1">
              <a:buFontTx/>
              <a:buAutoNum type="alphaLcParenR"/>
              <a:defRPr/>
            </a:pPr>
            <a:r>
              <a:rPr lang="de-DE" dirty="0" smtClean="0"/>
              <a:t>etwas Neues seitens TRF ergibt, das ein neues/modifiziertes Grant-Management-Seminar erforderlich machen würde und</a:t>
            </a:r>
          </a:p>
          <a:p>
            <a:pPr marL="228600" indent="-228600" eaLnBrk="1" hangingPunct="1">
              <a:buFontTx/>
              <a:buAutoNum type="alphaLcParenR" startAt="2"/>
              <a:defRPr/>
            </a:pPr>
            <a:r>
              <a:rPr lang="de-DE" dirty="0" smtClean="0"/>
              <a:t>hinsichtlich der für die Umsetzung des FVP im RC eine personelle Änderung ergeben würde und daher der/die Neue erst geschult werden müsste.</a:t>
            </a:r>
          </a:p>
          <a:p>
            <a:pPr marL="228600" indent="-228600" eaLnBrk="1" hangingPunct="1">
              <a:defRPr/>
            </a:pPr>
            <a:r>
              <a:rPr lang="de-DE" dirty="0" smtClean="0"/>
              <a:t>Ansonsten nur noch neues MOU (da neuer Präsident und neuer </a:t>
            </a:r>
            <a:r>
              <a:rPr lang="de-DE" dirty="0" err="1" smtClean="0"/>
              <a:t>Pres.elect</a:t>
            </a:r>
            <a:r>
              <a:rPr lang="de-DE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90105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E02C64-E19C-418B-AEC3-C05D54172422}" type="slidenum">
              <a:rPr lang="en-US" altLang="de-DE" smtClean="0"/>
              <a:pPr>
                <a:spcBef>
                  <a:spcPct val="0"/>
                </a:spcBef>
              </a:pPr>
              <a:t>2</a:t>
            </a:fld>
            <a:endParaRPr lang="en-US" altLang="de-DE" smtClean="0"/>
          </a:p>
        </p:txBody>
      </p:sp>
    </p:spTree>
    <p:extLst>
      <p:ext uri="{BB962C8B-B14F-4D97-AF65-F5344CB8AC3E}">
        <p14:creationId xmlns:p14="http://schemas.microsoft.com/office/powerpoint/2010/main" val="3506238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883025" y="9445625"/>
            <a:ext cx="2973388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72" tIns="45437" rIns="90872" bIns="45437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altLang="de-DE"/>
              <a:t>10</a:t>
            </a: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186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45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568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973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258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Früher bei Matching Grants: mind. 5000 USD, und ab 25.000USD sog. „competitive grant“</a:t>
            </a:r>
          </a:p>
          <a:p>
            <a:endParaRPr lang="de-DE" altLang="de-DE" smtClean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Nun gelten für Global Grants andere Mindestgrößen: TRF unterstützt i.R. von Global Grants nur noch solche Projekte, die ein größeres Volumen haben und zu einem Mindestzuschuss i.H.v. 15.000 USD führen.</a:t>
            </a:r>
          </a:p>
          <a:p>
            <a:endParaRPr lang="de-DE" altLang="de-DE" smtClean="0">
              <a:latin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„think big“, was künftige Projekte als GG angeht!</a:t>
            </a:r>
          </a:p>
          <a:p>
            <a:pPr>
              <a:buFont typeface="Wingdings" panose="05000000000000000000" pitchFamily="2" charset="2"/>
              <a:buChar char="à"/>
            </a:pPr>
            <a:endParaRPr lang="de-DE" altLang="de-DE" smtClean="0">
              <a:latin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Wie eine Projektfinanzierung konkret aussehen kann, wird auf den folgenden Folien beispielhaft dargestellt.</a:t>
            </a:r>
            <a:endParaRPr lang="de-DE" altLang="de-DE" smtClean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/>
            <a:endParaRPr lang="de-DE" altLang="de-DE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592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Geschieht ONLINE!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In Englisch!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Eine Anleitung „how to apply for a grant“ gibt es nun auch in deutscher Sprache –  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Die Kriterien, die für Global (und District) Grants gelten, sind in den deutschsprachigen „terms and conditions for grants“ ausführlich dargestellt (was wird gefördert und was ist ausgeschlossen?).</a:t>
            </a:r>
          </a:p>
          <a:p>
            <a:r>
              <a:rPr lang="de-DE" altLang="de-DE" smtClean="0">
                <a:latin typeface="Times New Roman" panose="02020603050405020304" pitchFamily="18" charset="0"/>
                <a:cs typeface="Arial" panose="020B0604020202020204" pitchFamily="34" charset="0"/>
              </a:rPr>
              <a:t>Beide Dateien können bei &lt;dieter.scheid@scheid-gewuerze.de&gt; abgerufen werden bzw. www.rotary.org</a:t>
            </a:r>
          </a:p>
          <a:p>
            <a:pPr eaLnBrk="1" hangingPunct="1"/>
            <a:endParaRPr lang="de-DE" altLang="de-DE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876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007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572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1889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8205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5036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9446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317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977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642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69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81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656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040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151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89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743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TRF-Management-Seminar Landshut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E29B464-21B9-4D72-9674-76CB82DD6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185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2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739081" y="593125"/>
            <a:ext cx="8077200" cy="457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Distrikt 1842 – Seminar zum </a:t>
            </a:r>
            <a:br>
              <a:rPr lang="de-DE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TRF-Grant-Management</a:t>
            </a:r>
            <a:br>
              <a:rPr lang="de-DE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de-DE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Global Grants</a:t>
            </a:r>
            <a:br>
              <a:rPr lang="de-DE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de-DE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am 11.10.2014 </a:t>
            </a:r>
            <a:br>
              <a:rPr lang="de-DE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 </a:t>
            </a:r>
            <a:r>
              <a:rPr lang="de-DE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Landshut</a:t>
            </a:r>
            <a:br>
              <a:rPr lang="de-DE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de-DE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DRFCC (Distrikt Rotary </a:t>
            </a:r>
            <a:r>
              <a:rPr lang="de-DE" sz="16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Foundation</a:t>
            </a:r>
            <a:r>
              <a:rPr lang="de-DE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de-DE" sz="16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Committee</a:t>
            </a:r>
            <a:r>
              <a:rPr lang="de-DE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de-DE" sz="16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Chair</a:t>
            </a:r>
            <a:r>
              <a:rPr lang="de-DE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) 		Hans Georg Fick</a:t>
            </a:r>
            <a:br>
              <a:rPr lang="de-DE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DGSC   (Distrikt Grant </a:t>
            </a:r>
            <a:r>
              <a:rPr lang="de-DE" sz="16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Subcommittee</a:t>
            </a:r>
            <a:r>
              <a:rPr lang="de-DE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de-DE" sz="16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Chair</a:t>
            </a:r>
            <a:r>
              <a:rPr lang="de-DE" sz="1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)				Steffen Heine</a:t>
            </a:r>
          </a:p>
        </p:txBody>
      </p:sp>
      <p:sp>
        <p:nvSpPr>
          <p:cNvPr id="4100" name="Datumsplatzhalter 4"/>
          <p:cNvSpPr txBox="1">
            <a:spLocks noGrp="1"/>
          </p:cNvSpPr>
          <p:nvPr/>
        </p:nvSpPr>
        <p:spPr bwMode="auto">
          <a:xfrm>
            <a:off x="1981200" y="6245225"/>
            <a:ext cx="1143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40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97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887" y="624110"/>
            <a:ext cx="8911687" cy="628041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de-DE" sz="4000" dirty="0" smtClean="0"/>
              <a:t>Beantragung von Global Grants</a:t>
            </a:r>
            <a:br>
              <a:rPr lang="de-DE" sz="4000" dirty="0" smtClean="0"/>
            </a:br>
            <a:r>
              <a:rPr lang="de-DE" sz="4000" dirty="0" smtClean="0"/>
              <a:t/>
            </a:r>
            <a:br>
              <a:rPr lang="de-DE" sz="4000" dirty="0" smtClean="0"/>
            </a:br>
            <a:endParaRPr lang="de-DE" sz="4000" dirty="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1979611" y="1834978"/>
            <a:ext cx="8229600" cy="393150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de-DE" altLang="de-DE" sz="2000" dirty="0" smtClean="0"/>
              <a:t>Projekt erfüllt Ziele von </a:t>
            </a:r>
            <a:r>
              <a:rPr lang="de-DE" altLang="de-DE" sz="2000" u="sng" dirty="0" smtClean="0"/>
              <a:t>Fokusbereichen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de-DE" altLang="de-DE" sz="2000" dirty="0" smtClean="0"/>
              <a:t>Projekt ist </a:t>
            </a:r>
            <a:r>
              <a:rPr lang="de-DE" altLang="de-DE" sz="2000" u="sng" dirty="0" smtClean="0"/>
              <a:t>nachhaltig</a:t>
            </a:r>
            <a:r>
              <a:rPr lang="de-DE" altLang="de-DE" sz="2000" dirty="0" smtClean="0"/>
              <a:t> u. erfüllt die Bedingungen für Zuschüsse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endParaRPr lang="de-DE" altLang="de-DE" sz="2000" dirty="0" smtClean="0"/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de-DE" altLang="de-DE" sz="2800" dirty="0" smtClean="0"/>
              <a:t>Mindestbudget: 30.000 USD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de-DE" altLang="de-DE" sz="2800" dirty="0"/>
              <a:t>Mindestzuschuss: 15.000 USD </a:t>
            </a:r>
            <a:r>
              <a:rPr lang="de-DE" altLang="de-DE" dirty="0"/>
              <a:t>(max. </a:t>
            </a:r>
            <a:r>
              <a:rPr lang="de-DE" altLang="de-DE" dirty="0" smtClean="0"/>
              <a:t>200.000 USD)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endParaRPr lang="de-DE" altLang="de-DE" dirty="0"/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de-DE" altLang="de-DE" sz="2000" dirty="0" smtClean="0"/>
              <a:t>Distrikt bestätigt Qualifizierung des Clubs</a:t>
            </a:r>
            <a:br>
              <a:rPr lang="de-DE" altLang="de-DE" sz="2000" dirty="0" smtClean="0"/>
            </a:br>
            <a:r>
              <a:rPr lang="de-DE" altLang="de-DE" sz="2000" dirty="0" smtClean="0"/>
              <a:t>(host und internationaler Club!)</a:t>
            </a:r>
          </a:p>
        </p:txBody>
      </p:sp>
      <p:sp>
        <p:nvSpPr>
          <p:cNvPr id="21509" name="Datumsplatzhalt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dirty="0" smtClean="0"/>
              <a:t>11.10.2014</a:t>
            </a:r>
            <a:endParaRPr lang="de-DE" altLang="de-DE" sz="10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47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62138" y="643631"/>
            <a:ext cx="82296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/>
            <a:r>
              <a:rPr lang="de-DE" altLang="de-DE" sz="3200" b="1" dirty="0"/>
              <a:t>Bezuschussung GG durch </a:t>
            </a:r>
            <a:r>
              <a:rPr lang="de-DE" altLang="de-DE" b="1" dirty="0"/>
              <a:t>RDG/TRF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14526"/>
            <a:ext cx="8229600" cy="3800475"/>
          </a:xfrm>
        </p:spPr>
        <p:txBody>
          <a:bodyPr/>
          <a:lstStyle/>
          <a:p>
            <a:pPr>
              <a:buFontTx/>
              <a:buNone/>
            </a:pPr>
            <a:endParaRPr lang="de-DE" altLang="de-DE" sz="2800">
              <a:solidFill>
                <a:schemeClr val="tx2"/>
              </a:solidFill>
            </a:endParaRPr>
          </a:p>
          <a:p>
            <a:pPr>
              <a:buFontTx/>
              <a:buNone/>
            </a:pPr>
            <a:endParaRPr lang="de-DE" altLang="de-DE" sz="2800">
              <a:solidFill>
                <a:schemeClr val="tx2"/>
              </a:solidFill>
            </a:endParaRPr>
          </a:p>
        </p:txBody>
      </p:sp>
      <p:graphicFrame>
        <p:nvGraphicFramePr>
          <p:cNvPr id="23556" name="Object 0"/>
          <p:cNvGraphicFramePr>
            <a:graphicFrameLocks noChangeAspect="1"/>
          </p:cNvGraphicFramePr>
          <p:nvPr/>
        </p:nvGraphicFramePr>
        <p:xfrm>
          <a:off x="1862138" y="2157413"/>
          <a:ext cx="7315200" cy="382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Worksheet" r:id="rId5" imgW="3867223" imgH="2009880" progId="Excel.Sheet.8">
                  <p:embed/>
                </p:oleObj>
              </mc:Choice>
              <mc:Fallback>
                <p:oleObj name="Worksheet" r:id="rId5" imgW="3867223" imgH="20098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138" y="2157413"/>
                        <a:ext cx="7315200" cy="382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Datumsplatzhalt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dirty="0" smtClean="0"/>
              <a:t>11.10.2014</a:t>
            </a:r>
            <a:endParaRPr lang="de-DE" altLang="de-DE" sz="10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7614347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85801"/>
            <a:ext cx="8229600" cy="936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/>
            <a:r>
              <a:rPr lang="de-DE" altLang="de-DE" b="1"/>
              <a:t>Bezuschussung GG durch RDG/TRF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14526"/>
            <a:ext cx="8229600" cy="3800475"/>
          </a:xfrm>
        </p:spPr>
        <p:txBody>
          <a:bodyPr/>
          <a:lstStyle/>
          <a:p>
            <a:pPr>
              <a:buFontTx/>
              <a:buNone/>
            </a:pPr>
            <a:endParaRPr lang="de-DE" altLang="de-DE" sz="2800">
              <a:solidFill>
                <a:schemeClr val="tx2"/>
              </a:solidFill>
            </a:endParaRPr>
          </a:p>
          <a:p>
            <a:pPr>
              <a:buFontTx/>
              <a:buNone/>
            </a:pPr>
            <a:endParaRPr lang="de-DE" altLang="de-DE" sz="2800">
              <a:solidFill>
                <a:schemeClr val="tx2"/>
              </a:solidFill>
            </a:endParaRPr>
          </a:p>
        </p:txBody>
      </p:sp>
      <p:graphicFrame>
        <p:nvGraphicFramePr>
          <p:cNvPr id="25604" name="Object 0"/>
          <p:cNvGraphicFramePr>
            <a:graphicFrameLocks noChangeAspect="1"/>
          </p:cNvGraphicFramePr>
          <p:nvPr/>
        </p:nvGraphicFramePr>
        <p:xfrm>
          <a:off x="1981201" y="1914526"/>
          <a:ext cx="7300913" cy="364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Worksheet" r:id="rId4" imgW="3867223" imgH="2009880" progId="Excel.Sheet.8">
                  <p:embed/>
                </p:oleObj>
              </mc:Choice>
              <mc:Fallback>
                <p:oleObj name="Worksheet" r:id="rId4" imgW="3867223" imgH="20098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1" y="1914526"/>
                        <a:ext cx="7300913" cy="364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Datumsplatzhalt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dirty="0" smtClean="0"/>
              <a:t>11.10.2014</a:t>
            </a:r>
            <a:endParaRPr lang="de-DE" altLang="de-DE" sz="10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9155297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37155"/>
            <a:ext cx="8001000" cy="73522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de-DE" altLang="de-DE" sz="3200" b="1" dirty="0"/>
              <a:t>Bezuschussung GG durch RDG/TRF </a:t>
            </a:r>
          </a:p>
        </p:txBody>
      </p:sp>
      <p:graphicFrame>
        <p:nvGraphicFramePr>
          <p:cNvPr id="26627" name="Object 0"/>
          <p:cNvGraphicFramePr>
            <a:graphicFrameLocks noChangeAspect="1"/>
          </p:cNvGraphicFramePr>
          <p:nvPr/>
        </p:nvGraphicFramePr>
        <p:xfrm>
          <a:off x="1981200" y="1676401"/>
          <a:ext cx="8001000" cy="378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Worksheet" r:id="rId5" imgW="4629268" imgH="2171610" progId="Excel.Sheet.8">
                  <p:embed/>
                </p:oleObj>
              </mc:Choice>
              <mc:Fallback>
                <p:oleObj name="Worksheet" r:id="rId5" imgW="4629268" imgH="217161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676401"/>
                        <a:ext cx="8001000" cy="3787775"/>
                      </a:xfrm>
                      <a:prstGeom prst="rect">
                        <a:avLst/>
                      </a:prstGeom>
                      <a:noFill/>
                      <a:ln w="12700" cap="sq">
                        <a:solidFill>
                          <a:schemeClr val="tx2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Datumsplatzhalt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dirty="0" smtClean="0"/>
              <a:t>11.10.2014</a:t>
            </a:r>
            <a:endParaRPr lang="de-DE" altLang="de-DE" sz="10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1495881"/>
      </p:ext>
    </p:extLst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263411" y="640586"/>
            <a:ext cx="8911687" cy="89989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4000" dirty="0" smtClean="0"/>
              <a:t>Beantragung von Global Grants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2059459"/>
            <a:ext cx="8229600" cy="373998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de-DE" altLang="de-DE" sz="2000" dirty="0" smtClean="0"/>
              <a:t>Einreichen des Projektvorschlags und Antrags –online- in </a:t>
            </a:r>
            <a:r>
              <a:rPr lang="de-DE" altLang="de-DE" sz="2000" i="1" dirty="0" smtClean="0"/>
              <a:t>„Mein Rotary“ www.rotary.org</a:t>
            </a:r>
            <a:endParaRPr lang="de-DE" altLang="de-DE" sz="2000" dirty="0" smtClean="0"/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de-DE" altLang="de-DE" sz="2000" dirty="0" smtClean="0"/>
              <a:t>Rotary </a:t>
            </a:r>
            <a:r>
              <a:rPr lang="de-DE" altLang="de-DE" sz="2000" dirty="0" err="1" smtClean="0"/>
              <a:t>Foundation</a:t>
            </a:r>
            <a:endParaRPr lang="de-DE" altLang="de-DE" sz="2000" u="sng" dirty="0" smtClean="0"/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de-DE" altLang="de-DE" sz="2000" dirty="0" smtClean="0"/>
              <a:t>Tool für Grant-Anträge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de-DE" altLang="de-DE" sz="2000" dirty="0" smtClean="0"/>
              <a:t>Anmeldung-Mitgliederzutritt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de-DE" altLang="de-DE" sz="3000" dirty="0"/>
              <a:t>E-Mail-Adresse + Code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de-DE" altLang="de-DE" sz="2000" dirty="0" smtClean="0"/>
              <a:t>Member-</a:t>
            </a:r>
            <a:r>
              <a:rPr lang="de-DE" altLang="de-DE" sz="2000" dirty="0" err="1" smtClean="0"/>
              <a:t>Clubname</a:t>
            </a:r>
            <a:r>
              <a:rPr lang="de-DE" altLang="de-DE" sz="2000" dirty="0" smtClean="0"/>
              <a:t>, Distrikt 1842</a:t>
            </a:r>
            <a:br>
              <a:rPr lang="de-DE" altLang="de-DE" sz="2000" dirty="0" smtClean="0"/>
            </a:br>
            <a:endParaRPr lang="de-DE" altLang="de-DE" sz="2000" dirty="0" smtClean="0"/>
          </a:p>
        </p:txBody>
      </p:sp>
      <p:sp>
        <p:nvSpPr>
          <p:cNvPr id="28677" name="Datumsplatzhalt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dirty="0" smtClean="0"/>
              <a:t>11.10.2014</a:t>
            </a:r>
            <a:endParaRPr lang="de-DE" altLang="de-DE" sz="10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475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6208" y="640586"/>
            <a:ext cx="8911687" cy="628041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de-DE" sz="4000" dirty="0" smtClean="0"/>
              <a:t>Antragsverfahren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2284411" y="1787611"/>
            <a:ext cx="8229600" cy="41189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de-DE" altLang="de-DE" sz="2400" dirty="0"/>
              <a:t>Club qualifiziert sich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de-DE" altLang="de-DE" sz="2400" dirty="0"/>
              <a:t>Online-Erstellung eines Global Grant Entwurfs (</a:t>
            </a:r>
            <a:r>
              <a:rPr lang="de-DE" altLang="de-DE" sz="2400" dirty="0" err="1"/>
              <a:t>draft</a:t>
            </a:r>
            <a:r>
              <a:rPr lang="de-DE" altLang="de-DE" sz="2400" dirty="0"/>
              <a:t>)</a:t>
            </a:r>
            <a:endParaRPr lang="de-DE" altLang="de-DE" sz="2400" u="sng" dirty="0"/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de-DE" altLang="de-DE" sz="2400" dirty="0"/>
              <a:t>Abklärung der Finanzierung (DDF)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de-DE" altLang="de-DE" sz="2400" dirty="0"/>
              <a:t>Online-Einreichung des fertigen Antrags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de-DE" altLang="de-DE" sz="2400" dirty="0"/>
              <a:t>DDF-Autorisierung durch DG+DRFCC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de-DE" altLang="de-DE" sz="2400" dirty="0"/>
              <a:t>Projekt-Genehmigung durch beide DRFCC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de-DE" altLang="de-DE" sz="2400" dirty="0"/>
              <a:t>Rückfragen von TRF müssen beantwortet werden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de-DE" altLang="de-DE" sz="2400" dirty="0"/>
              <a:t>Endgenehmigung durch TRF</a:t>
            </a:r>
            <a:endParaRPr lang="de-DE" altLang="de-DE" sz="2400" dirty="0" smtClean="0"/>
          </a:p>
        </p:txBody>
      </p:sp>
      <p:sp>
        <p:nvSpPr>
          <p:cNvPr id="30725" name="Datumsplatzhalt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dirty="0" smtClean="0"/>
              <a:t>11.10.2014</a:t>
            </a:r>
            <a:endParaRPr lang="de-DE" altLang="de-DE" sz="10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379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1" y="60136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 dirty="0"/>
              <a:t>Erfolgreiche Projektimplementierung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2132012" y="2211860"/>
            <a:ext cx="8229600" cy="2667000"/>
          </a:xfrm>
        </p:spPr>
        <p:txBody>
          <a:bodyPr>
            <a:normAutofit/>
          </a:bodyPr>
          <a:lstStyle/>
          <a:p>
            <a:pPr eaLnBrk="1" hangingPunct="1">
              <a:buClr>
                <a:srgbClr val="000000"/>
              </a:buClr>
            </a:pPr>
            <a:r>
              <a:rPr lang="de-DE" altLang="de-DE" sz="2400" dirty="0" smtClean="0"/>
              <a:t>Kommunikation</a:t>
            </a:r>
          </a:p>
          <a:p>
            <a:pPr eaLnBrk="1" hangingPunct="1">
              <a:buClr>
                <a:srgbClr val="000000"/>
              </a:buClr>
            </a:pPr>
            <a:r>
              <a:rPr lang="de-DE" altLang="de-DE" sz="2400" dirty="0" smtClean="0"/>
              <a:t>Verwaltung der Gelder</a:t>
            </a:r>
          </a:p>
          <a:p>
            <a:pPr eaLnBrk="1" hangingPunct="1">
              <a:buClr>
                <a:srgbClr val="000000"/>
              </a:buClr>
            </a:pPr>
            <a:r>
              <a:rPr lang="de-DE" altLang="de-DE" sz="2400" dirty="0" smtClean="0"/>
              <a:t>Dokumentation</a:t>
            </a:r>
          </a:p>
          <a:p>
            <a:pPr eaLnBrk="1" hangingPunct="1">
              <a:buClr>
                <a:srgbClr val="000000"/>
              </a:buClr>
            </a:pPr>
            <a:r>
              <a:rPr lang="de-DE" altLang="de-DE" sz="2400" dirty="0" smtClean="0"/>
              <a:t>Einhaltung des Originalplans</a:t>
            </a:r>
          </a:p>
        </p:txBody>
      </p:sp>
      <p:sp>
        <p:nvSpPr>
          <p:cNvPr id="32773" name="Datumsplatzhalt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dirty="0" smtClean="0"/>
              <a:t>11.10.2014</a:t>
            </a:r>
            <a:endParaRPr lang="de-DE" altLang="de-DE" sz="10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40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30460" y="574683"/>
            <a:ext cx="8911687" cy="128089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4000" dirty="0"/>
              <a:t>Berichte zu Global Grants </a:t>
            </a:r>
            <a:r>
              <a:rPr lang="de-DE" sz="4000" i="1" dirty="0"/>
              <a:t>online</a:t>
            </a:r>
            <a:r>
              <a:rPr lang="de-DE" sz="4000" dirty="0"/>
              <a:t>: </a:t>
            </a:r>
            <a:r>
              <a:rPr lang="de-DE" sz="3200" b="1" dirty="0"/>
              <a:t>Häufigkeit</a:t>
            </a:r>
            <a:endParaRPr lang="en-US" sz="3200" b="1" dirty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273642"/>
            <a:ext cx="8505568" cy="3517557"/>
          </a:xfrm>
        </p:spPr>
        <p:txBody>
          <a:bodyPr>
            <a:normAutofit/>
          </a:bodyPr>
          <a:lstStyle/>
          <a:p>
            <a:pPr eaLnBrk="1" hangingPunct="1">
              <a:buClr>
                <a:srgbClr val="000000"/>
              </a:buClr>
            </a:pPr>
            <a:r>
              <a:rPr lang="de-DE" altLang="de-DE" sz="2000" dirty="0" smtClean="0"/>
              <a:t>Zwischenberichte: </a:t>
            </a:r>
            <a:br>
              <a:rPr lang="de-DE" altLang="de-DE" sz="2000" dirty="0" smtClean="0"/>
            </a:br>
            <a:r>
              <a:rPr lang="de-DE" altLang="de-DE" sz="2000" dirty="0" smtClean="0"/>
              <a:t>spätestens 12 Monate nach der ersten Rate</a:t>
            </a:r>
          </a:p>
          <a:p>
            <a:pPr eaLnBrk="1" hangingPunct="1">
              <a:buClr>
                <a:srgbClr val="000000"/>
              </a:buClr>
            </a:pPr>
            <a:r>
              <a:rPr lang="de-DE" altLang="de-DE" sz="2000" dirty="0" smtClean="0"/>
              <a:t>danach alle 12 Monate bis Ende der Laufzeit</a:t>
            </a:r>
          </a:p>
          <a:p>
            <a:pPr eaLnBrk="1" hangingPunct="1">
              <a:buClr>
                <a:srgbClr val="000000"/>
              </a:buClr>
            </a:pPr>
            <a:r>
              <a:rPr lang="de-DE" altLang="de-DE" sz="2000" dirty="0" smtClean="0"/>
              <a:t>Abschlussberichte: spätestens 2 Monate nach Abschluss des Projekts</a:t>
            </a:r>
            <a:endParaRPr lang="en-US" altLang="de-DE" sz="2000" dirty="0" smtClean="0"/>
          </a:p>
        </p:txBody>
      </p:sp>
      <p:sp>
        <p:nvSpPr>
          <p:cNvPr id="34821" name="Datumsplatzhalt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dirty="0" smtClean="0"/>
              <a:t>11.10.2014</a:t>
            </a:r>
            <a:endParaRPr lang="de-DE" altLang="de-DE" sz="10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52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8534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 dirty="0" smtClean="0"/>
              <a:t>Berichte zu Global Grants </a:t>
            </a:r>
            <a:r>
              <a:rPr lang="de-DE" sz="4000" i="1" dirty="0" smtClean="0"/>
              <a:t>online</a:t>
            </a:r>
            <a:r>
              <a:rPr lang="de-DE" sz="4000" dirty="0" smtClean="0"/>
              <a:t>:                  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Inhalt</a:t>
            </a:r>
            <a:endParaRPr lang="en-US" b="1" dirty="0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05000" y="2057400"/>
            <a:ext cx="82296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de-DE" altLang="de-DE" sz="2000" dirty="0" smtClean="0"/>
              <a:t>Beteiligung beider Partner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de-DE" altLang="de-DE" sz="2000" dirty="0" smtClean="0"/>
              <a:t>Art der Aktivität: Hilfsprojekt, Stipendium, Berufsausbildungsreise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de-DE" altLang="de-DE" sz="2000" dirty="0" smtClean="0"/>
              <a:t>Beurteilung der Projektziele und Erfüllung der Ziele der Fokusbereiche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de-DE" altLang="de-DE" sz="2000" dirty="0" smtClean="0"/>
              <a:t>Ausgabe der Mittel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de-DE" altLang="de-DE" sz="2000" dirty="0" smtClean="0"/>
              <a:t>Zahl der Begünstigten und Art der Hilfe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endParaRPr lang="de-DE" altLang="de-DE" dirty="0" smtClean="0"/>
          </a:p>
        </p:txBody>
      </p:sp>
      <p:sp>
        <p:nvSpPr>
          <p:cNvPr id="36869" name="Datumsplatzhalt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dirty="0" smtClean="0"/>
              <a:t>11.10.2014</a:t>
            </a:r>
            <a:endParaRPr lang="de-DE" altLang="de-DE" sz="10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682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21475" y="543697"/>
            <a:ext cx="8229600" cy="782595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/>
              <a:t>Qualifizierungsvoraussetzungen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28800" y="16002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Clr>
                <a:srgbClr val="000000"/>
              </a:buClr>
              <a:buFontTx/>
              <a:buAutoNum type="arabicPeriod"/>
            </a:pPr>
            <a:r>
              <a:rPr lang="de-DE" altLang="de-DE" sz="2000"/>
              <a:t>Teilnahme am Distriktseminar zum Grant-Management</a:t>
            </a:r>
          </a:p>
          <a:p>
            <a:pPr marL="609600" indent="-609600">
              <a:buClr>
                <a:srgbClr val="000000"/>
              </a:buClr>
              <a:buFontTx/>
              <a:buAutoNum type="arabicPeriod"/>
            </a:pPr>
            <a:r>
              <a:rPr lang="de-DE" altLang="de-DE" sz="2000"/>
              <a:t>Zustimmung zur Absichtserklärung (MOU)</a:t>
            </a:r>
          </a:p>
          <a:p>
            <a:pPr marL="609600" indent="-609600">
              <a:buClr>
                <a:srgbClr val="000000"/>
              </a:buClr>
              <a:buFontTx/>
              <a:buAutoNum type="arabicPeriod"/>
            </a:pPr>
            <a:r>
              <a:rPr lang="de-DE" altLang="de-DE" sz="2000"/>
              <a:t>Abgabe der unterzeichneten MOU</a:t>
            </a:r>
          </a:p>
          <a:p>
            <a:pPr marL="609600" indent="-609600">
              <a:buClr>
                <a:srgbClr val="000000"/>
              </a:buClr>
              <a:buFontTx/>
              <a:buAutoNum type="arabicPeriod"/>
            </a:pPr>
            <a:r>
              <a:rPr lang="de-DE" altLang="de-DE" sz="2000"/>
              <a:t>Club-Grant-Konto ist beim RDG automatisch eingerichtet</a:t>
            </a:r>
          </a:p>
          <a:p>
            <a:pPr marL="609600" indent="-609600">
              <a:buClr>
                <a:srgbClr val="000000"/>
              </a:buClr>
              <a:buFontTx/>
              <a:buAutoNum type="arabicPeriod"/>
            </a:pPr>
            <a:r>
              <a:rPr lang="de-DE" altLang="de-DE" sz="2000"/>
              <a:t>Benennung zweier Verfügungsberechtigter (+ einem weiteren Vertreter)</a:t>
            </a:r>
          </a:p>
          <a:p>
            <a:pPr marL="609600" indent="-609600">
              <a:buClr>
                <a:srgbClr val="000000"/>
              </a:buClr>
              <a:buFontTx/>
              <a:buAutoNum type="arabicPeriod"/>
            </a:pPr>
            <a:r>
              <a:rPr lang="de-DE" altLang="de-DE" sz="2000"/>
              <a:t>Benennung eines Prüfers (nicht vom eigenen Club)</a:t>
            </a:r>
          </a:p>
          <a:p>
            <a:pPr marL="609600" indent="-609600">
              <a:buClr>
                <a:srgbClr val="000000"/>
              </a:buClr>
              <a:buFontTx/>
              <a:buAutoNum type="arabicPeriod"/>
            </a:pPr>
            <a:r>
              <a:rPr lang="de-DE" altLang="de-DE" sz="2000"/>
              <a:t>Ausdrückliche Anerkennung u. Berücksichtigung der in </a:t>
            </a:r>
            <a:br>
              <a:rPr lang="de-DE" altLang="de-DE" sz="2000"/>
            </a:br>
            <a:r>
              <a:rPr lang="de-DE" altLang="de-DE" sz="2000"/>
              <a:t>§ 2 der RDG-Satzung aufgeführten Zwecke des Vereins und Erfüllung der steuerlichen Nachweispflichten</a:t>
            </a:r>
          </a:p>
          <a:p>
            <a:pPr marL="609600" indent="-609600">
              <a:buClr>
                <a:srgbClr val="000000"/>
              </a:buClr>
              <a:buFontTx/>
              <a:buAutoNum type="arabicPeriod"/>
            </a:pPr>
            <a:r>
              <a:rPr lang="de-DE" altLang="de-DE" sz="2000"/>
              <a:t>Punkt 5., 6. und 7. müssen spätestens bei der Antragstellung eines Grants nachgereicht werden!</a:t>
            </a:r>
          </a:p>
          <a:p>
            <a:pPr marL="609600" indent="-609600">
              <a:buClr>
                <a:srgbClr val="000000"/>
              </a:buClr>
            </a:pPr>
            <a:endParaRPr lang="de-DE" altLang="de-DE" sz="2000"/>
          </a:p>
          <a:p>
            <a:pPr marL="609600" indent="-609600">
              <a:buClr>
                <a:srgbClr val="000000"/>
              </a:buClr>
            </a:pPr>
            <a:endParaRPr lang="de-DE" altLang="de-DE" sz="2000"/>
          </a:p>
          <a:p>
            <a:pPr marL="609600" indent="-609600">
              <a:buClr>
                <a:srgbClr val="000000"/>
              </a:buClr>
            </a:pPr>
            <a:endParaRPr lang="de-DE" altLang="de-DE" sz="2400"/>
          </a:p>
          <a:p>
            <a:pPr marL="609600" indent="-609600">
              <a:buClr>
                <a:srgbClr val="000000"/>
              </a:buClr>
            </a:pPr>
            <a:endParaRPr lang="de-DE" altLang="de-DE" sz="2400"/>
          </a:p>
          <a:p>
            <a:pPr marL="609600" indent="-609600">
              <a:buClr>
                <a:srgbClr val="000000"/>
              </a:buClr>
            </a:pPr>
            <a:endParaRPr lang="de-DE" altLang="de-DE" i="1" smtClean="0"/>
          </a:p>
        </p:txBody>
      </p:sp>
      <p:sp>
        <p:nvSpPr>
          <p:cNvPr id="38917" name="Datumsplatzhalt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dirty="0" smtClean="0"/>
              <a:t>11.10.2014</a:t>
            </a:r>
            <a:endParaRPr lang="de-DE" altLang="de-DE" sz="10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94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2513011" y="354227"/>
            <a:ext cx="7772400" cy="149928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sz="4000" dirty="0" smtClean="0"/>
              <a:t>Wofür können Global Grants verwendet werden?</a:t>
            </a:r>
            <a:endParaRPr lang="de-DE" sz="4000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>
          <a:xfrm>
            <a:off x="2589212" y="2081233"/>
            <a:ext cx="8077200" cy="4419600"/>
          </a:xfrm>
        </p:spPr>
        <p:txBody>
          <a:bodyPr/>
          <a:lstStyle/>
          <a:p>
            <a:pPr algn="l">
              <a:buFontTx/>
              <a:buChar char="•"/>
              <a:defRPr/>
            </a:pPr>
            <a:r>
              <a:rPr lang="de-DE" sz="2800" dirty="0" smtClean="0"/>
              <a:t> </a:t>
            </a:r>
            <a:r>
              <a:rPr lang="de-DE" sz="2800" dirty="0"/>
              <a:t>Humanitäre Projekte in anderen Ländern</a:t>
            </a:r>
          </a:p>
          <a:p>
            <a:pPr>
              <a:buFontTx/>
              <a:buChar char="•"/>
              <a:defRPr/>
            </a:pPr>
            <a:r>
              <a:rPr lang="de-DE" sz="2800" dirty="0"/>
              <a:t> beruflich orientierte </a:t>
            </a:r>
            <a:r>
              <a:rPr lang="de-DE" sz="2800" dirty="0" smtClean="0"/>
              <a:t>Austauschgruppen </a:t>
            </a:r>
            <a:r>
              <a:rPr lang="de-DE" sz="2800" dirty="0"/>
              <a:t>(VTT) </a:t>
            </a:r>
          </a:p>
          <a:p>
            <a:pPr algn="l">
              <a:buFontTx/>
              <a:buChar char="•"/>
              <a:defRPr/>
            </a:pPr>
            <a:r>
              <a:rPr lang="de-DE" sz="2800" dirty="0" smtClean="0"/>
              <a:t>Stipendien </a:t>
            </a:r>
            <a:r>
              <a:rPr lang="de-DE" sz="2800" dirty="0"/>
              <a:t>(international)</a:t>
            </a:r>
          </a:p>
          <a:p>
            <a:pPr>
              <a:buFontTx/>
              <a:buChar char="•"/>
              <a:defRPr/>
            </a:pPr>
            <a:r>
              <a:rPr lang="de-DE" sz="3600" b="1" dirty="0">
                <a:solidFill>
                  <a:srgbClr val="DE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Jedoch alles nur im Rahmen der </a:t>
            </a:r>
          </a:p>
          <a:p>
            <a:pPr>
              <a:defRPr/>
            </a:pPr>
            <a:r>
              <a:rPr lang="de-DE" sz="3600" b="1" dirty="0">
                <a:solidFill>
                  <a:srgbClr val="DE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 Schwerpunktbereiche!</a:t>
            </a:r>
          </a:p>
          <a:p>
            <a:pPr algn="l">
              <a:defRPr/>
            </a:pPr>
            <a:endParaRPr lang="de-DE" sz="3600" b="1" dirty="0">
              <a:solidFill>
                <a:srgbClr val="DE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9" name="Datumsplatzhalt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dirty="0" smtClean="0"/>
              <a:t>11.10.2014</a:t>
            </a:r>
            <a:endParaRPr lang="de-DE" altLang="de-DE" sz="10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TRF-Management-Seminar Landshut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305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5703" y="645349"/>
            <a:ext cx="8911687" cy="74749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4000" dirty="0" smtClean="0"/>
              <a:t>Beibehaltung der Qualifizierung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524000"/>
            <a:ext cx="8229600" cy="4168346"/>
          </a:xfrm>
        </p:spPr>
        <p:txBody>
          <a:bodyPr>
            <a:normAutofit/>
          </a:bodyPr>
          <a:lstStyle/>
          <a:p>
            <a:pPr eaLnBrk="1" hangingPunct="1">
              <a:buClr>
                <a:srgbClr val="000000"/>
              </a:buClr>
            </a:pPr>
            <a:r>
              <a:rPr lang="de-DE" altLang="de-DE" sz="2400" dirty="0"/>
              <a:t>Einhaltung der Bedingungen der MOU</a:t>
            </a:r>
          </a:p>
          <a:p>
            <a:pPr eaLnBrk="1" hangingPunct="1">
              <a:buClr>
                <a:srgbClr val="000000"/>
              </a:buClr>
            </a:pPr>
            <a:r>
              <a:rPr lang="de-DE" altLang="de-DE" sz="2400" dirty="0"/>
              <a:t>Praktiken der zweckgemäßen Mittelverwaltung zur Verhinderung von Missbrauch</a:t>
            </a:r>
          </a:p>
          <a:p>
            <a:pPr eaLnBrk="1" hangingPunct="1">
              <a:buClr>
                <a:srgbClr val="000000"/>
              </a:buClr>
            </a:pPr>
            <a:r>
              <a:rPr lang="de-DE" altLang="de-DE" sz="2400" dirty="0"/>
              <a:t>Berufung eines Mitglieds/Ausschusses zur Leitung der Qualifizierung</a:t>
            </a:r>
          </a:p>
          <a:p>
            <a:pPr eaLnBrk="1" hangingPunct="1">
              <a:buClr>
                <a:srgbClr val="000000"/>
              </a:buClr>
            </a:pPr>
            <a:r>
              <a:rPr lang="de-DE" altLang="de-DE" sz="2400" dirty="0"/>
              <a:t>Alljährlich wiederkehrende Qualifizierungs-</a:t>
            </a:r>
            <a:r>
              <a:rPr lang="de-DE" altLang="de-DE" sz="2400" dirty="0" err="1"/>
              <a:t>massnahmen</a:t>
            </a:r>
            <a:r>
              <a:rPr lang="de-DE" altLang="de-DE" sz="2400" dirty="0"/>
              <a:t> (MOU und wenn notwendig ein Seminar).</a:t>
            </a:r>
          </a:p>
          <a:p>
            <a:pPr eaLnBrk="1" hangingPunct="1">
              <a:buClr>
                <a:srgbClr val="000000"/>
              </a:buClr>
            </a:pPr>
            <a:endParaRPr lang="en-US" altLang="de-DE" dirty="0" smtClean="0"/>
          </a:p>
        </p:txBody>
      </p:sp>
      <p:sp>
        <p:nvSpPr>
          <p:cNvPr id="40964" name="Datumsplatzhalt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dirty="0" smtClean="0"/>
              <a:t>11.10.2014</a:t>
            </a:r>
            <a:endParaRPr lang="de-DE" altLang="de-DE" sz="10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4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 txBox="1">
            <a:spLocks noGrp="1" noChangeArrowheads="1"/>
          </p:cNvSpPr>
          <p:nvPr/>
        </p:nvSpPr>
        <p:spPr bwMode="auto">
          <a:xfrm>
            <a:off x="8077200" y="6477000"/>
            <a:ext cx="213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de-DE" sz="1400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92924" y="624110"/>
            <a:ext cx="8911687" cy="65700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 dirty="0" smtClean="0"/>
              <a:t>Schwerpunktbereiche</a:t>
            </a:r>
            <a:endParaRPr lang="en-US" sz="4000" dirty="0" smtClean="0"/>
          </a:p>
        </p:txBody>
      </p:sp>
      <p:pic>
        <p:nvPicPr>
          <p:cNvPr id="8196" name="Picture 5" descr="Disease-gre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20447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7" descr="Literacy-oran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431165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8" descr="Maternal-pin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188" y="3552825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9" descr="Peace-purp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314" y="1281113"/>
            <a:ext cx="7842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0" descr="Water-blu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279558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2438400" y="1371601"/>
            <a:ext cx="7924800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buFontTx/>
              <a:buNone/>
            </a:pPr>
            <a:r>
              <a:rPr lang="de-DE" altLang="de-DE"/>
              <a:t>Frieden und Konfliktvermeidung/-lösung</a:t>
            </a:r>
            <a:endParaRPr lang="en-US" altLang="de-DE"/>
          </a:p>
          <a:p>
            <a:pPr>
              <a:lnSpc>
                <a:spcPct val="130000"/>
              </a:lnSpc>
              <a:buFontTx/>
              <a:buNone/>
            </a:pPr>
            <a:r>
              <a:rPr lang="de-DE" altLang="de-DE"/>
              <a:t>Krankheitsvorsorge und -behandlung</a:t>
            </a:r>
            <a:endParaRPr lang="en-US" altLang="de-DE"/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de-DE"/>
              <a:t>Wasser und Hygiene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de-DE"/>
              <a:t>Gesundheit von Mutter und Kind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de-DE" altLang="de-DE"/>
              <a:t>Elementarbildung, Lesen und Schreiben</a:t>
            </a:r>
            <a:endParaRPr lang="en-US" altLang="de-DE"/>
          </a:p>
          <a:p>
            <a:pPr>
              <a:lnSpc>
                <a:spcPct val="130000"/>
              </a:lnSpc>
              <a:buFontTx/>
              <a:buNone/>
            </a:pPr>
            <a:r>
              <a:rPr lang="de-DE" altLang="de-DE"/>
              <a:t>Wirtschafts- und Kommunalentwicklung</a:t>
            </a:r>
            <a:endParaRPr lang="en-US" altLang="de-DE"/>
          </a:p>
          <a:p>
            <a:pPr>
              <a:buFontTx/>
              <a:buNone/>
            </a:pPr>
            <a:endParaRPr lang="en-US" altLang="de-DE" sz="3000"/>
          </a:p>
        </p:txBody>
      </p:sp>
      <p:pic>
        <p:nvPicPr>
          <p:cNvPr id="820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1" y="5070475"/>
            <a:ext cx="777875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11.10.2014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204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3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3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3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3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3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3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3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3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3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3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33833" y="584887"/>
            <a:ext cx="8915400" cy="922638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dirty="0"/>
              <a:t>Erfolgreiche  Global Grant-Projekte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66900" y="1696996"/>
            <a:ext cx="8686800" cy="4525963"/>
          </a:xfrm>
        </p:spPr>
        <p:txBody>
          <a:bodyPr>
            <a:normAutofit fontScale="92500"/>
          </a:bodyPr>
          <a:lstStyle/>
          <a:p>
            <a:pPr eaLnBrk="1" hangingPunct="1">
              <a:buClr>
                <a:srgbClr val="000000"/>
              </a:buClr>
            </a:pPr>
            <a:r>
              <a:rPr lang="de-DE" altLang="de-DE" sz="3000" dirty="0"/>
              <a:t>decken einen echten Bedarf im Gemeinwesen</a:t>
            </a:r>
          </a:p>
          <a:p>
            <a:pPr eaLnBrk="1" hangingPunct="1">
              <a:buClr>
                <a:srgbClr val="000000"/>
              </a:buClr>
            </a:pPr>
            <a:r>
              <a:rPr lang="de-DE" altLang="de-DE" sz="3000" dirty="0"/>
              <a:t>beruhen auf regelmäßiger Kommunikation mit den Projektpartnern</a:t>
            </a:r>
          </a:p>
          <a:p>
            <a:pPr eaLnBrk="1" hangingPunct="1">
              <a:buClr>
                <a:srgbClr val="000000"/>
              </a:buClr>
            </a:pPr>
            <a:r>
              <a:rPr lang="de-DE" altLang="de-DE" sz="3000" dirty="0"/>
              <a:t>haben einen Implementierungsplan mit messbaren Zielen und Ergebnissen</a:t>
            </a:r>
          </a:p>
          <a:p>
            <a:pPr eaLnBrk="1" hangingPunct="1">
              <a:buClr>
                <a:srgbClr val="000000"/>
              </a:buClr>
            </a:pPr>
            <a:r>
              <a:rPr lang="de-DE" altLang="de-DE" sz="3000" dirty="0"/>
              <a:t>werden auch nach Ablauf der Förderung fortgesetzt (Nachhaltigkeit)</a:t>
            </a:r>
          </a:p>
          <a:p>
            <a:pPr eaLnBrk="1" hangingPunct="1">
              <a:buClr>
                <a:srgbClr val="000000"/>
              </a:buClr>
            </a:pPr>
            <a:r>
              <a:rPr lang="de-DE" altLang="de-DE" sz="3000" dirty="0"/>
              <a:t>gewährleisten die ordnungsgemäße Verwendung der Fördermittel</a:t>
            </a:r>
            <a:endParaRPr lang="en-US" altLang="de-DE" sz="3000" dirty="0"/>
          </a:p>
        </p:txBody>
      </p:sp>
      <p:sp>
        <p:nvSpPr>
          <p:cNvPr id="9221" name="Datumsplatzhalt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dirty="0" smtClean="0"/>
              <a:t>11.10.2014</a:t>
            </a:r>
            <a:endParaRPr lang="de-DE" altLang="de-DE" sz="10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165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/>
              <a:t>Bedarfsanalyse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981200"/>
            <a:ext cx="8229600" cy="3657600"/>
          </a:xfrm>
        </p:spPr>
        <p:txBody>
          <a:bodyPr>
            <a:normAutofit/>
          </a:bodyPr>
          <a:lstStyle/>
          <a:p>
            <a:pPr eaLnBrk="1" hangingPunct="1">
              <a:buClr>
                <a:srgbClr val="000000"/>
              </a:buClr>
            </a:pPr>
            <a:r>
              <a:rPr lang="de-DE" altLang="de-DE" sz="2000" dirty="0" smtClean="0"/>
              <a:t>Befragung der Bürger im Gemeinwesen</a:t>
            </a:r>
          </a:p>
          <a:p>
            <a:pPr eaLnBrk="1" hangingPunct="1">
              <a:buClr>
                <a:srgbClr val="000000"/>
              </a:buClr>
            </a:pPr>
            <a:r>
              <a:rPr lang="de-DE" altLang="de-DE" sz="2000" dirty="0" smtClean="0"/>
              <a:t>Einschätzung der Kapazität und Verfügbarkeit des Clubs und seiner Partner zur Deckung des Bedarfs</a:t>
            </a:r>
          </a:p>
          <a:p>
            <a:pPr eaLnBrk="1" hangingPunct="1">
              <a:buClr>
                <a:srgbClr val="000000"/>
              </a:buClr>
            </a:pPr>
            <a:r>
              <a:rPr lang="de-DE" altLang="de-DE" sz="2000" dirty="0" smtClean="0"/>
              <a:t>Wahl eines Projekts, das einen erkannten Bedarf deckt</a:t>
            </a:r>
            <a:endParaRPr lang="en-US" altLang="de-DE" sz="2000" dirty="0" smtClean="0"/>
          </a:p>
        </p:txBody>
      </p:sp>
      <p:sp>
        <p:nvSpPr>
          <p:cNvPr id="11269" name="Datumsplatzhalt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dirty="0" smtClean="0"/>
              <a:t>11.10.2014</a:t>
            </a:r>
            <a:endParaRPr lang="de-DE" altLang="de-DE" sz="10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426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693" y="552029"/>
            <a:ext cx="8911687" cy="74337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smtClean="0"/>
              <a:t>Partner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95400"/>
            <a:ext cx="8229600" cy="4419600"/>
          </a:xfrm>
        </p:spPr>
        <p:txBody>
          <a:bodyPr/>
          <a:lstStyle/>
          <a:p>
            <a:pPr eaLnBrk="1" hangingPunct="1">
              <a:buClr>
                <a:srgbClr val="000000"/>
              </a:buClr>
            </a:pPr>
            <a:endParaRPr lang="en-US" altLang="de-DE" sz="1000" dirty="0" smtClean="0"/>
          </a:p>
          <a:p>
            <a:pPr eaLnBrk="1" hangingPunct="1">
              <a:buClr>
                <a:srgbClr val="000000"/>
              </a:buClr>
            </a:pPr>
            <a:endParaRPr lang="en-US" altLang="de-DE" sz="1000" dirty="0"/>
          </a:p>
          <a:p>
            <a:pPr eaLnBrk="1" hangingPunct="1">
              <a:buClr>
                <a:srgbClr val="000000"/>
              </a:buClr>
            </a:pPr>
            <a:r>
              <a:rPr lang="de-DE" altLang="de-DE" sz="2400" dirty="0" smtClean="0"/>
              <a:t>Rotarischer Partner (Host) im Zielland unbedingt erforderlich!</a:t>
            </a:r>
            <a:endParaRPr lang="en-US" altLang="de-DE" sz="2400" dirty="0"/>
          </a:p>
          <a:p>
            <a:pPr eaLnBrk="1" hangingPunct="1">
              <a:buClr>
                <a:srgbClr val="000000"/>
              </a:buClr>
            </a:pPr>
            <a:r>
              <a:rPr lang="de-DE" altLang="de-DE" sz="2400" dirty="0" smtClean="0"/>
              <a:t>Gute Kommunikation zwischen Host- und internationalem Partner wichtig</a:t>
            </a:r>
          </a:p>
          <a:p>
            <a:pPr eaLnBrk="1" hangingPunct="1">
              <a:buClr>
                <a:srgbClr val="000000"/>
              </a:buClr>
            </a:pPr>
            <a:r>
              <a:rPr lang="de-DE" altLang="de-DE" sz="2400" dirty="0" smtClean="0"/>
              <a:t>Partner müssen qualifiziert sein!</a:t>
            </a:r>
          </a:p>
          <a:p>
            <a:pPr eaLnBrk="1" hangingPunct="1">
              <a:buClr>
                <a:srgbClr val="000000"/>
              </a:buClr>
            </a:pPr>
            <a:endParaRPr lang="de-DE" altLang="de-DE" dirty="0" smtClean="0"/>
          </a:p>
          <a:p>
            <a:pPr eaLnBrk="1" hangingPunct="1">
              <a:buClr>
                <a:srgbClr val="000000"/>
              </a:buClr>
            </a:pPr>
            <a:endParaRPr lang="en-US" altLang="de-DE" dirty="0" smtClean="0"/>
          </a:p>
        </p:txBody>
      </p:sp>
      <p:sp>
        <p:nvSpPr>
          <p:cNvPr id="13317" name="Datumsplatzhalt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dirty="0" smtClean="0"/>
              <a:t>11.10.2014</a:t>
            </a:r>
            <a:endParaRPr lang="de-DE" altLang="de-DE" sz="10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TRF-Management-Seminar Landshut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290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2012" y="634754"/>
            <a:ext cx="8229600" cy="776415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/>
              <a:t>Projektplanung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2289176"/>
            <a:ext cx="8229600" cy="2968625"/>
          </a:xfrm>
        </p:spPr>
        <p:txBody>
          <a:bodyPr>
            <a:normAutofit/>
          </a:bodyPr>
          <a:lstStyle/>
          <a:p>
            <a:pPr eaLnBrk="1" hangingPunct="1">
              <a:buClr>
                <a:srgbClr val="000000"/>
              </a:buClr>
            </a:pPr>
            <a:r>
              <a:rPr lang="de-DE" altLang="de-DE" sz="2400" dirty="0" smtClean="0"/>
              <a:t>Berufung eines Ausschusses</a:t>
            </a:r>
          </a:p>
          <a:p>
            <a:pPr eaLnBrk="1" hangingPunct="1">
              <a:buClr>
                <a:srgbClr val="000000"/>
              </a:buClr>
            </a:pPr>
            <a:r>
              <a:rPr lang="de-DE" altLang="de-DE" sz="2400" dirty="0" smtClean="0"/>
              <a:t>Aufstellung eines Budgets</a:t>
            </a:r>
          </a:p>
          <a:p>
            <a:pPr eaLnBrk="1" hangingPunct="1">
              <a:buClr>
                <a:srgbClr val="000000"/>
              </a:buClr>
            </a:pPr>
            <a:r>
              <a:rPr lang="de-DE" altLang="de-DE" sz="2400" dirty="0" smtClean="0"/>
              <a:t>Erstellung eines Implementierungsplans</a:t>
            </a:r>
          </a:p>
          <a:p>
            <a:pPr eaLnBrk="1" hangingPunct="1">
              <a:buClr>
                <a:srgbClr val="000000"/>
              </a:buClr>
            </a:pPr>
            <a:endParaRPr lang="de-DE" altLang="de-DE" sz="2400" dirty="0" smtClean="0"/>
          </a:p>
        </p:txBody>
      </p:sp>
      <p:sp>
        <p:nvSpPr>
          <p:cNvPr id="15365" name="Datumsplatzhalt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dirty="0" smtClean="0"/>
              <a:t>11.10.2014</a:t>
            </a:r>
            <a:endParaRPr lang="de-DE" altLang="de-DE" sz="10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29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55174" y="640586"/>
            <a:ext cx="8911687" cy="80927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4000" dirty="0" smtClean="0"/>
              <a:t>Aufstellung eines Budgets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52600"/>
            <a:ext cx="8229600" cy="3733800"/>
          </a:xfrm>
        </p:spPr>
        <p:txBody>
          <a:bodyPr>
            <a:normAutofit/>
          </a:bodyPr>
          <a:lstStyle/>
          <a:p>
            <a:pPr eaLnBrk="1" hangingPunct="1">
              <a:buClr>
                <a:srgbClr val="000000"/>
              </a:buClr>
            </a:pPr>
            <a:r>
              <a:rPr lang="de-DE" altLang="de-DE" sz="2800" dirty="0" smtClean="0"/>
              <a:t>realistisch</a:t>
            </a:r>
          </a:p>
          <a:p>
            <a:pPr eaLnBrk="1" hangingPunct="1">
              <a:buClr>
                <a:srgbClr val="000000"/>
              </a:buClr>
            </a:pPr>
            <a:r>
              <a:rPr lang="de-DE" altLang="de-DE" sz="2800" dirty="0" smtClean="0"/>
              <a:t>Ausschreibungsverfahren</a:t>
            </a:r>
          </a:p>
          <a:p>
            <a:pPr eaLnBrk="1" hangingPunct="1">
              <a:buClr>
                <a:srgbClr val="000000"/>
              </a:buClr>
            </a:pPr>
            <a:r>
              <a:rPr lang="de-DE" altLang="de-DE" sz="2800" dirty="0" smtClean="0"/>
              <a:t>vernünftige Preise</a:t>
            </a:r>
          </a:p>
          <a:p>
            <a:pPr eaLnBrk="1" hangingPunct="1">
              <a:buClr>
                <a:srgbClr val="000000"/>
              </a:buClr>
            </a:pPr>
            <a:r>
              <a:rPr lang="de-DE" altLang="de-DE" sz="2800" dirty="0" smtClean="0"/>
              <a:t>Offenlegung möglicher oder echter Interessenkonflikte</a:t>
            </a:r>
          </a:p>
        </p:txBody>
      </p:sp>
      <p:sp>
        <p:nvSpPr>
          <p:cNvPr id="17413" name="Datumsplatzhalt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dirty="0" smtClean="0"/>
              <a:t>11.10.2014</a:t>
            </a:r>
            <a:endParaRPr lang="de-DE" altLang="de-DE" sz="10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82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378741" y="624110"/>
            <a:ext cx="8911687" cy="73513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4000" dirty="0" smtClean="0"/>
              <a:t>Finanzierung von Global Grants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76400"/>
            <a:ext cx="8153400" cy="4038600"/>
          </a:xfrm>
        </p:spPr>
        <p:txBody>
          <a:bodyPr>
            <a:normAutofit/>
          </a:bodyPr>
          <a:lstStyle/>
          <a:p>
            <a:pPr eaLnBrk="1" hangingPunct="1">
              <a:buClr>
                <a:srgbClr val="000000"/>
              </a:buClr>
            </a:pPr>
            <a:r>
              <a:rPr lang="de-DE" altLang="de-DE" sz="2000" dirty="0" smtClean="0"/>
              <a:t>Geldspenden von Rotariern (zu 50% ergänzt, durch die bei RDG reservierten Gelder für Weltgemeindienstprojekte )</a:t>
            </a:r>
          </a:p>
          <a:p>
            <a:pPr eaLnBrk="1" hangingPunct="1">
              <a:buClr>
                <a:srgbClr val="000000"/>
              </a:buClr>
            </a:pPr>
            <a:r>
              <a:rPr lang="de-DE" altLang="de-DE" sz="2000" dirty="0" err="1" smtClean="0"/>
              <a:t>District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Designated</a:t>
            </a:r>
            <a:r>
              <a:rPr lang="de-DE" altLang="de-DE" sz="2000" dirty="0" smtClean="0"/>
              <a:t> Fund (DDF) (zu 100% ergänzt)</a:t>
            </a:r>
          </a:p>
          <a:p>
            <a:pPr eaLnBrk="1" hangingPunct="1">
              <a:buClr>
                <a:srgbClr val="000000"/>
              </a:buClr>
            </a:pPr>
            <a:r>
              <a:rPr lang="de-DE" altLang="de-DE" sz="2000" dirty="0" smtClean="0"/>
              <a:t>Fördersumme muss mind. 15.000 USD betragen</a:t>
            </a:r>
          </a:p>
        </p:txBody>
      </p:sp>
      <p:sp>
        <p:nvSpPr>
          <p:cNvPr id="19461" name="Datumsplatzhalt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dirty="0" smtClean="0"/>
              <a:t>11.10.2014</a:t>
            </a:r>
            <a:endParaRPr lang="de-DE" altLang="de-DE" sz="10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TRF-Management-Seminar Landshut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886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1114</Words>
  <Application>Microsoft Office PowerPoint</Application>
  <PresentationFormat>Breitbild</PresentationFormat>
  <Paragraphs>199</Paragraphs>
  <Slides>20</Slides>
  <Notes>18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8" baseType="lpstr">
      <vt:lpstr>Arial</vt:lpstr>
      <vt:lpstr>Calibri</vt:lpstr>
      <vt:lpstr>Century Gothic</vt:lpstr>
      <vt:lpstr>Times New Roman</vt:lpstr>
      <vt:lpstr>Wingdings</vt:lpstr>
      <vt:lpstr>Wingdings 3</vt:lpstr>
      <vt:lpstr>Fetzen</vt:lpstr>
      <vt:lpstr>Worksheet</vt:lpstr>
      <vt:lpstr>Distrikt 1842 – Seminar zum  TRF-Grant-Management  Global Grants  am 11.10.2014  in Landshut  DRFCC (Distrikt Rotary Foundation Committee Chair)   Hans Georg Fick DGSC   (Distrikt Grant Subcommittee Chair)    Steffen Heine</vt:lpstr>
      <vt:lpstr>Wofür können Global Grants verwendet werden?</vt:lpstr>
      <vt:lpstr>Schwerpunktbereiche</vt:lpstr>
      <vt:lpstr>Erfolgreiche  Global Grant-Projekte</vt:lpstr>
      <vt:lpstr>Bedarfsanalyse</vt:lpstr>
      <vt:lpstr>Partner</vt:lpstr>
      <vt:lpstr>Projektplanung</vt:lpstr>
      <vt:lpstr>Aufstellung eines Budgets</vt:lpstr>
      <vt:lpstr>Finanzierung von Global Grants</vt:lpstr>
      <vt:lpstr>Beantragung von Global Grants  </vt:lpstr>
      <vt:lpstr>Bezuschussung GG durch RDG/TRF</vt:lpstr>
      <vt:lpstr>Bezuschussung GG durch RDG/TRF</vt:lpstr>
      <vt:lpstr>Bezuschussung GG durch RDG/TRF </vt:lpstr>
      <vt:lpstr>Beantragung von Global Grants</vt:lpstr>
      <vt:lpstr>Antragsverfahren</vt:lpstr>
      <vt:lpstr>Erfolgreiche Projektimplementierung</vt:lpstr>
      <vt:lpstr>Berichte zu Global Grants online: Häufigkeit</vt:lpstr>
      <vt:lpstr>Berichte zu Global Grants online:                    Inhalt</vt:lpstr>
      <vt:lpstr>Qualifizierungsvoraussetzungen</vt:lpstr>
      <vt:lpstr>Beibehaltung der Qualifizierung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Distrikt 1842 –  Seminar zum  TRF-Grant-Management am 11.10.2014  in Landshut</dc:title>
  <dc:creator>Dr. Fick</dc:creator>
  <cp:lastModifiedBy>Dr. Fick</cp:lastModifiedBy>
  <cp:revision>19</cp:revision>
  <dcterms:created xsi:type="dcterms:W3CDTF">2014-10-22T07:09:53Z</dcterms:created>
  <dcterms:modified xsi:type="dcterms:W3CDTF">2014-10-22T09:46:56Z</dcterms:modified>
</cp:coreProperties>
</file>