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0"/>
  </p:notesMasterIdLst>
  <p:sldIdLst>
    <p:sldId id="257" r:id="rId2"/>
    <p:sldId id="27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7" r:id="rId13"/>
    <p:sldId id="270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3C1A8-8B90-4BE1-97A0-0AE0E1F86338}" type="datetimeFigureOut">
              <a:rPr lang="de-DE" smtClean="0"/>
              <a:t>22.10.2014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C5EB-4B28-4D69-82C4-83B3DE741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72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3025" y="9445625"/>
            <a:ext cx="29733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2" tIns="45437" rIns="90872" bIns="4543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de-DE"/>
              <a:t>1</a:t>
            </a: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Arial" panose="020B0604020202020204" pitchFamily="34" charset="0"/>
                <a:cs typeface="Arial" panose="020B0604020202020204" pitchFamily="34" charset="0"/>
              </a:rPr>
              <a:t>Statt der bisherigen „Programm-Struktur“ gibt es nunmehr eine sog. „Grant-Struktur“.</a:t>
            </a:r>
          </a:p>
        </p:txBody>
      </p:sp>
    </p:spTree>
    <p:extLst>
      <p:ext uri="{BB962C8B-B14F-4D97-AF65-F5344CB8AC3E}">
        <p14:creationId xmlns:p14="http://schemas.microsoft.com/office/powerpoint/2010/main" val="349280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3300B5-1F2A-43A1-B869-9FFFFA84F0BE}" type="slidenum">
              <a:rPr lang="en-US" altLang="de-DE" smtClean="0"/>
              <a:pPr/>
              <a:t>7</a:t>
            </a:fld>
            <a:endParaRPr lang="en-US" alt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de-DE" altLang="de-DE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51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1D314A-1904-4075-AA5E-E3079CA439F7}" type="slidenum">
              <a:rPr lang="en-US" altLang="de-DE" smtClean="0"/>
              <a:pPr/>
              <a:t>8</a:t>
            </a:fld>
            <a:endParaRPr lang="en-US" altLang="de-DE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de-DE" altLang="de-DE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0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9EDD4BC-70B7-461B-9897-4A2454A3FF51}" type="slidenum">
              <a:rPr lang="en-US" altLang="de-DE" smtClean="0"/>
              <a:pPr/>
              <a:t>9</a:t>
            </a:fld>
            <a:endParaRPr lang="en-US" altLang="de-DE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87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Arial" panose="020B0604020202020204" pitchFamily="34" charset="0"/>
                <a:cs typeface="Arial" panose="020B0604020202020204" pitchFamily="34" charset="0"/>
              </a:rPr>
              <a:t>Über das SHARE-Verteilungssystem fließen dem Distrikt 50% der vor 3 Jahren von ihm eingebrachten Spenden zum Annual Fund zu.</a:t>
            </a:r>
          </a:p>
          <a:p>
            <a:r>
              <a:rPr lang="de-DE" altLang="de-DE" smtClean="0">
                <a:latin typeface="Arial" panose="020B0604020202020204" pitchFamily="34" charset="0"/>
                <a:cs typeface="Arial" panose="020B0604020202020204" pitchFamily="34" charset="0"/>
              </a:rPr>
              <a:t>Hiervon kann er bis zu 50% für die sog. District Grants verwenden und</a:t>
            </a:r>
          </a:p>
          <a:p>
            <a:r>
              <a:rPr lang="de-DE" altLang="de-DE" smtClean="0">
                <a:latin typeface="Arial" panose="020B0604020202020204" pitchFamily="34" charset="0"/>
                <a:cs typeface="Arial" panose="020B0604020202020204" pitchFamily="34" charset="0"/>
              </a:rPr>
              <a:t>mindestens 50% dieser Distriktmittel (DDF-Mittel) müssen für Global Grants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272292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Bei allen Grants empfiehlt sich die Zusammenarbeit mit dem RDG!!</a:t>
            </a:r>
          </a:p>
          <a:p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Nutzen Sie die ausgezeichnete Expertise!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Erfolgreiche Zusammenarbeit mit Außenministerium, BMZ, EU, TRF etc</a:t>
            </a:r>
          </a:p>
          <a:p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Eine RDG-Prüfung und Einbeziehung ist gewissermaßen eine Sicherheitsprüfung.</a:t>
            </a: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A1F67B-8192-4530-A6B3-B9146DB6FB87}" type="slidenum">
              <a:rPr lang="de-DE" altLang="de-DE" smtClean="0"/>
              <a:pPr>
                <a:spcBef>
                  <a:spcPct val="0"/>
                </a:spcBef>
              </a:pPr>
              <a:t>13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023088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3E4EA4-AB60-4A5C-99FF-6F3CE1773B74}" type="slidenum">
              <a:rPr lang="en-US" altLang="de-DE" smtClean="0"/>
              <a:pPr/>
              <a:t>18</a:t>
            </a:fld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206698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07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72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1889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036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446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31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77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42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69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8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5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40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1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8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43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85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C45EA61-7B03-41A5-B628-B9816B1AADAE}" type="slidenum">
              <a:rPr lang="en-US" altLang="de-DE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de-DE" sz="1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43200" y="568960"/>
            <a:ext cx="8097520" cy="431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9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de-DE" sz="9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Distrikt </a:t>
            </a: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1842 – </a:t>
            </a:r>
            <a:b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Seminar zum </a:t>
            </a:r>
            <a:b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TRF-Grant-Management</a:t>
            </a:r>
            <a:b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am 11.10.2014 </a:t>
            </a:r>
            <a:b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 </a:t>
            </a:r>
            <a:r>
              <a:rPr lang="de-DE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Landshut</a:t>
            </a:r>
            <a:br>
              <a:rPr lang="de-DE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11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de-DE" sz="11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DRFCC (</a:t>
            </a:r>
            <a:r>
              <a:rPr lang="de-DE" sz="1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Distrikt Rotary </a:t>
            </a:r>
            <a:r>
              <a:rPr lang="de-DE" sz="1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Foundation</a:t>
            </a:r>
            <a:r>
              <a:rPr lang="de-DE" sz="1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de-DE" sz="1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Committee</a:t>
            </a:r>
            <a:r>
              <a:rPr lang="de-DE" sz="1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de-DE" sz="1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Chair</a:t>
            </a:r>
            <a:r>
              <a:rPr lang="de-D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		Hans </a:t>
            </a:r>
            <a:r>
              <a:rPr lang="de-DE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</a:t>
            </a:r>
            <a:r>
              <a:rPr lang="de-D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eorg Fick</a:t>
            </a: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DGSC   (</a:t>
            </a:r>
            <a:r>
              <a:rPr lang="de-DE" sz="1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Distrikt Grant </a:t>
            </a:r>
            <a:r>
              <a:rPr lang="de-DE" sz="1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Subcommittee</a:t>
            </a:r>
            <a:r>
              <a:rPr lang="de-DE" sz="1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de-DE" sz="1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Chair</a:t>
            </a:r>
            <a:r>
              <a:rPr lang="de-D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	</a:t>
            </a:r>
            <a:r>
              <a:rPr lang="de-D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		Steffen </a:t>
            </a:r>
            <a:r>
              <a:rPr lang="de-DE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Heine</a:t>
            </a:r>
            <a:endParaRPr lang="de-DE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0" name="Datumsplatzhalter 4"/>
          <p:cNvSpPr txBox="1">
            <a:spLocks noGrp="1"/>
          </p:cNvSpPr>
          <p:nvPr/>
        </p:nvSpPr>
        <p:spPr bwMode="auto">
          <a:xfrm>
            <a:off x="1981200" y="6245225"/>
            <a:ext cx="1143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4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0" y="620078"/>
            <a:ext cx="9144000" cy="85312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dirty="0" err="1" smtClean="0"/>
              <a:t>Wer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ist</a:t>
            </a:r>
            <a:r>
              <a:rPr lang="en-US" altLang="de-DE" dirty="0" smtClean="0"/>
              <a:t> an der </a:t>
            </a:r>
            <a:r>
              <a:rPr lang="en-US" altLang="de-DE" dirty="0" err="1" smtClean="0"/>
              <a:t>Planung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beteiligt</a:t>
            </a:r>
            <a:r>
              <a:rPr lang="en-US" altLang="de-DE" dirty="0" smtClean="0"/>
              <a:t>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1"/>
            <a:ext cx="823783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de-DE" sz="2400" dirty="0" smtClean="0"/>
              <a:t>Governor</a:t>
            </a:r>
          </a:p>
          <a:p>
            <a:pPr eaLnBrk="1" hangingPunct="1"/>
            <a:r>
              <a:rPr lang="en-US" altLang="de-DE" sz="2400" dirty="0" smtClean="0"/>
              <a:t>Governor elect</a:t>
            </a:r>
          </a:p>
          <a:p>
            <a:pPr eaLnBrk="1" hangingPunct="1"/>
            <a:r>
              <a:rPr lang="en-US" altLang="de-DE" sz="2400" dirty="0" err="1" smtClean="0"/>
              <a:t>Vorsitzender</a:t>
            </a:r>
            <a:r>
              <a:rPr lang="en-US" altLang="de-DE" sz="2400" dirty="0" smtClean="0"/>
              <a:t> des </a:t>
            </a:r>
            <a:r>
              <a:rPr lang="en-US" altLang="de-DE" sz="2400" dirty="0" err="1" smtClean="0"/>
              <a:t>Distrikt</a:t>
            </a:r>
            <a:r>
              <a:rPr lang="en-US" altLang="de-DE" sz="2400" dirty="0" smtClean="0"/>
              <a:t>-Foundation-</a:t>
            </a:r>
            <a:r>
              <a:rPr lang="en-US" altLang="de-DE" sz="2400" dirty="0" err="1" smtClean="0"/>
              <a:t>Ausschusses</a:t>
            </a:r>
            <a:endParaRPr lang="en-US" altLang="de-DE" sz="2400" dirty="0" smtClean="0"/>
          </a:p>
          <a:p>
            <a:pPr eaLnBrk="1" hangingPunct="1"/>
            <a:r>
              <a:rPr lang="en-US" altLang="de-DE" sz="2400" dirty="0" err="1" smtClean="0"/>
              <a:t>Vorsitzende</a:t>
            </a:r>
            <a:r>
              <a:rPr lang="en-US" altLang="de-DE" sz="2400" dirty="0" smtClean="0"/>
              <a:t> des </a:t>
            </a:r>
            <a:r>
              <a:rPr lang="en-US" altLang="de-DE" sz="2400" dirty="0" err="1" smtClean="0"/>
              <a:t>Distrikt</a:t>
            </a:r>
            <a:r>
              <a:rPr lang="en-US" altLang="de-DE" sz="2400" dirty="0" smtClean="0"/>
              <a:t>-Foundation-</a:t>
            </a:r>
            <a:r>
              <a:rPr lang="en-US" altLang="de-DE" sz="2400" dirty="0" err="1" smtClean="0"/>
              <a:t>Unterausschusses</a:t>
            </a:r>
            <a:endParaRPr lang="en-US" altLang="de-DE" sz="24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2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de-DE" sz="4400" dirty="0" err="1" smtClean="0"/>
              <a:t>Planung</a:t>
            </a:r>
            <a:endParaRPr lang="en-US" altLang="de-DE" sz="44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de-DE" sz="2400" i="1" dirty="0" err="1" smtClean="0"/>
              <a:t>Fristen</a:t>
            </a:r>
            <a:r>
              <a:rPr lang="en-US" altLang="de-DE" sz="2400" i="1" dirty="0" smtClean="0"/>
              <a:t> </a:t>
            </a:r>
            <a:r>
              <a:rPr lang="en-US" altLang="de-DE" sz="2400" i="1" dirty="0" err="1" smtClean="0"/>
              <a:t>für</a:t>
            </a:r>
            <a:r>
              <a:rPr lang="en-US" altLang="de-DE" sz="2400" i="1" dirty="0" smtClean="0"/>
              <a:t> </a:t>
            </a:r>
            <a:r>
              <a:rPr lang="en-US" altLang="de-DE" sz="2400" i="1" dirty="0" err="1" smtClean="0"/>
              <a:t>Anträge</a:t>
            </a:r>
            <a:r>
              <a:rPr lang="en-US" altLang="de-DE" sz="2400" i="1" dirty="0" smtClean="0"/>
              <a:t> auf DDF-</a:t>
            </a:r>
            <a:r>
              <a:rPr lang="en-US" altLang="de-DE" sz="2400" i="1" dirty="0" err="1" smtClean="0"/>
              <a:t>Mittel</a:t>
            </a:r>
            <a:endParaRPr lang="en-US" altLang="de-DE" sz="2400" i="1" dirty="0" smtClean="0"/>
          </a:p>
          <a:p>
            <a:pPr eaLnBrk="1" hangingPunct="1"/>
            <a:r>
              <a:rPr lang="en-US" altLang="de-DE" sz="2400" i="1" dirty="0" err="1" smtClean="0"/>
              <a:t>für</a:t>
            </a:r>
            <a:r>
              <a:rPr lang="en-US" altLang="de-DE" sz="2400" i="1" dirty="0" smtClean="0"/>
              <a:t> </a:t>
            </a:r>
            <a:r>
              <a:rPr lang="en-US" altLang="de-DE" sz="2400" i="1" dirty="0" err="1" smtClean="0"/>
              <a:t>Distrikt</a:t>
            </a:r>
            <a:r>
              <a:rPr lang="en-US" altLang="de-DE" sz="2400" i="1" dirty="0" smtClean="0"/>
              <a:t>-Grants 31. Mai 2015 </a:t>
            </a:r>
          </a:p>
          <a:p>
            <a:pPr eaLnBrk="1" hangingPunct="1"/>
            <a:r>
              <a:rPr lang="en-US" altLang="de-DE" sz="2400" i="1" dirty="0" err="1" smtClean="0"/>
              <a:t>für</a:t>
            </a:r>
            <a:r>
              <a:rPr lang="en-US" altLang="de-DE" sz="2400" i="1" dirty="0" smtClean="0"/>
              <a:t> Global Grants </a:t>
            </a:r>
            <a:r>
              <a:rPr lang="en-US" altLang="de-DE" sz="2400" i="1" dirty="0" err="1" smtClean="0"/>
              <a:t>keine</a:t>
            </a:r>
            <a:r>
              <a:rPr lang="en-US" altLang="de-DE" sz="2400" i="1" dirty="0" smtClean="0"/>
              <a:t> </a:t>
            </a:r>
            <a:r>
              <a:rPr lang="en-US" altLang="de-DE" sz="2400" i="1" dirty="0" err="1" smtClean="0"/>
              <a:t>Fristen</a:t>
            </a:r>
            <a:endParaRPr lang="en-US" altLang="de-DE" sz="2400" i="1" dirty="0" smtClean="0"/>
          </a:p>
          <a:p>
            <a:pPr eaLnBrk="1" hangingPunct="1"/>
            <a:r>
              <a:rPr lang="en-US" altLang="de-DE" sz="2400" i="1" dirty="0" err="1" smtClean="0"/>
              <a:t>Entscheidung</a:t>
            </a:r>
            <a:r>
              <a:rPr lang="en-US" altLang="de-DE" sz="2400" i="1" dirty="0" smtClean="0"/>
              <a:t> zur </a:t>
            </a:r>
            <a:r>
              <a:rPr lang="en-US" altLang="de-DE" sz="2400" i="1" dirty="0" err="1" smtClean="0"/>
              <a:t>Vergabe</a:t>
            </a:r>
            <a:r>
              <a:rPr lang="en-US" altLang="de-DE" sz="2400" i="1" dirty="0" smtClean="0"/>
              <a:t> von DDF-</a:t>
            </a:r>
            <a:r>
              <a:rPr lang="en-US" altLang="de-DE" sz="2400" i="1" dirty="0" err="1" smtClean="0"/>
              <a:t>Mitteln</a:t>
            </a:r>
            <a:r>
              <a:rPr lang="en-US" altLang="de-DE" sz="2400" i="1" dirty="0" smtClean="0"/>
              <a:t> </a:t>
            </a:r>
            <a:r>
              <a:rPr lang="en-US" altLang="de-DE" sz="2400" i="1" dirty="0" err="1" smtClean="0"/>
              <a:t>abhängig</a:t>
            </a:r>
            <a:r>
              <a:rPr lang="en-US" altLang="de-DE" sz="2400" i="1" dirty="0" smtClean="0"/>
              <a:t> von der </a:t>
            </a:r>
            <a:r>
              <a:rPr lang="en-US" altLang="de-DE" sz="2400" i="1" dirty="0" err="1" smtClean="0"/>
              <a:t>Beteiligung</a:t>
            </a:r>
            <a:r>
              <a:rPr lang="en-US" altLang="de-DE" sz="2400" i="1" dirty="0" smtClean="0"/>
              <a:t> am Annual Program Fund (EREY) und </a:t>
            </a:r>
            <a:r>
              <a:rPr lang="en-US" altLang="de-DE" sz="2400" i="1" dirty="0" err="1" smtClean="0"/>
              <a:t>vom</a:t>
            </a:r>
            <a:r>
              <a:rPr lang="en-US" altLang="de-DE" sz="2400" i="1" dirty="0" smtClean="0"/>
              <a:t> </a:t>
            </a:r>
            <a:r>
              <a:rPr lang="en-US" altLang="de-DE" sz="2400" i="1" dirty="0" err="1" smtClean="0"/>
              <a:t>Projekt</a:t>
            </a:r>
            <a:endParaRPr lang="en-US" altLang="de-DE" sz="2400" i="1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TRF-Management-Seminar Landshut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8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D97557-76FE-4AEA-A062-E5EDBCD3BAEA}" type="slidenum">
              <a:rPr lang="en-US" altLang="de-DE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de-DE" sz="1400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 flipH="1" flipV="1">
            <a:off x="12496800" y="28956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 eaLnBrk="1" hangingPunct="1">
              <a:defRPr/>
            </a:pPr>
            <a:endParaRPr lang="de-DE" sz="36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050380"/>
              </p:ext>
            </p:extLst>
          </p:nvPr>
        </p:nvGraphicFramePr>
        <p:xfrm>
          <a:off x="812800" y="0"/>
          <a:ext cx="10695095" cy="697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Slide" r:id="rId4" imgW="3672855" imgH="2753942" progId="PowerPoint.Slide.8">
                  <p:embed/>
                </p:oleObj>
              </mc:Choice>
              <mc:Fallback>
                <p:oleObj name="Slide" r:id="rId4" imgW="3672855" imgH="2753942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0"/>
                        <a:ext cx="10695095" cy="6972300"/>
                      </a:xfrm>
                      <a:prstGeom prst="rect">
                        <a:avLst/>
                      </a:prstGeom>
                      <a:pattFill prst="pct70">
                        <a:fgClr>
                          <a:srgbClr val="FFFF00"/>
                        </a:fgClr>
                        <a:bgClr>
                          <a:schemeClr val="bg1"/>
                        </a:bgClr>
                      </a:patt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28601"/>
            <a:ext cx="6781800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solidFill>
                  <a:srgbClr val="FFCC00"/>
                </a:solidFill>
                <a:effectLst/>
              </a:rPr>
              <a:t>Finanzierungsmodell</a:t>
            </a:r>
          </a:p>
        </p:txBody>
      </p:sp>
      <p:sp>
        <p:nvSpPr>
          <p:cNvPr id="20486" name="Datumsplatzhalter 6"/>
          <p:cNvSpPr txBox="1">
            <a:spLocks noGrp="1"/>
          </p:cNvSpPr>
          <p:nvPr/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2246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0"/>
            <a:ext cx="80010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200" b="1" u="sng" dirty="0">
                <a:latin typeface="Calibri" panose="020F0502020204030204" pitchFamily="34" charset="0"/>
              </a:rPr>
              <a:t>Rotary Deutschland Gemeindienst e. V. (RDG)</a:t>
            </a:r>
          </a:p>
        </p:txBody>
      </p:sp>
      <p:sp>
        <p:nvSpPr>
          <p:cNvPr id="22533" name="Datumsplatzhalter 6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smtClean="0"/>
              <a:t>11.10.2014</a:t>
            </a:r>
            <a:endParaRPr lang="de-DE" altLang="de-DE" sz="140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05000" y="1676400"/>
            <a:ext cx="792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2400">
                <a:latin typeface="Calibri" panose="020F0502020204030204" pitchFamily="34" charset="0"/>
              </a:rPr>
              <a:t>Gegründet 1951 in Düsseldorf zur Gewährleistung   </a:t>
            </a:r>
            <a:br>
              <a:rPr lang="de-DE" altLang="de-DE" sz="2400">
                <a:latin typeface="Calibri" panose="020F0502020204030204" pitchFamily="34" charset="0"/>
              </a:rPr>
            </a:br>
            <a:r>
              <a:rPr lang="de-DE" altLang="de-DE" sz="2400">
                <a:latin typeface="Calibri" panose="020F0502020204030204" pitchFamily="34" charset="0"/>
              </a:rPr>
              <a:t>  der steuerlichen Abzugsfähigkeit der Spenden  </a:t>
            </a:r>
            <a:br>
              <a:rPr lang="de-DE" altLang="de-DE" sz="2400">
                <a:latin typeface="Calibri" panose="020F0502020204030204" pitchFamily="34" charset="0"/>
              </a:rPr>
            </a:br>
            <a:r>
              <a:rPr lang="de-DE" altLang="de-DE" sz="2400">
                <a:latin typeface="Calibri" panose="020F0502020204030204" pitchFamily="34" charset="0"/>
              </a:rPr>
              <a:t>  deutscher Rotarier an TRF.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de-DE" altLang="de-DE" sz="2400">
                <a:latin typeface="Calibri" panose="020F0502020204030204" pitchFamily="34" charset="0"/>
              </a:rPr>
              <a:t>Spenden werden nicht an TRF weitergeleitet, </a:t>
            </a:r>
            <a:br>
              <a:rPr lang="de-DE" altLang="de-DE" sz="2400">
                <a:latin typeface="Calibri" panose="020F0502020204030204" pitchFamily="34" charset="0"/>
              </a:rPr>
            </a:br>
            <a:r>
              <a:rPr lang="de-DE" altLang="de-DE" sz="2400">
                <a:latin typeface="Calibri" panose="020F0502020204030204" pitchFamily="34" charset="0"/>
              </a:rPr>
              <a:t>  sondern unmittelbar und zeitnah in der BRD, </a:t>
            </a:r>
            <a:br>
              <a:rPr lang="de-DE" altLang="de-DE" sz="2400">
                <a:latin typeface="Calibri" panose="020F0502020204030204" pitchFamily="34" charset="0"/>
              </a:rPr>
            </a:br>
            <a:r>
              <a:rPr lang="de-DE" altLang="de-DE" sz="2400">
                <a:latin typeface="Calibri" panose="020F0502020204030204" pitchFamily="34" charset="0"/>
              </a:rPr>
              <a:t>  Österreich und der Schweiz verwendet.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i="1">
                <a:latin typeface="Calibri" panose="020F0502020204030204" pitchFamily="34" charset="0"/>
              </a:rPr>
              <a:t>       </a:t>
            </a:r>
            <a:r>
              <a:rPr lang="de-DE" altLang="de-DE" sz="2400" b="1" i="1">
                <a:solidFill>
                  <a:srgbClr val="DE0000"/>
                </a:solidFill>
                <a:latin typeface="Calibri" panose="020F0502020204030204" pitchFamily="34" charset="0"/>
              </a:rPr>
              <a:t> „RDG führt also kein Geld nach Evanston ab“</a:t>
            </a:r>
            <a:r>
              <a:rPr lang="de-DE" altLang="de-DE" sz="2400">
                <a:latin typeface="Calibri" panose="020F0502020204030204" pitchFamily="34" charset="0"/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        -Die Deckung der Verwaltungskosten erfolgt durch   </a:t>
            </a:r>
            <a:br>
              <a:rPr lang="de-DE" altLang="de-DE" sz="2400">
                <a:latin typeface="Calibri" panose="020F0502020204030204" pitchFamily="34" charset="0"/>
              </a:rPr>
            </a:br>
            <a:r>
              <a:rPr lang="de-DE" altLang="de-DE" sz="2400">
                <a:latin typeface="Calibri" panose="020F0502020204030204" pitchFamily="34" charset="0"/>
              </a:rPr>
              <a:t>         Beitrag von 12.-€/Rotarier.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454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de-DE" sz="4400" dirty="0" smtClean="0"/>
              <a:t>Stewardship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Der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Begriff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i="1" dirty="0" smtClean="0">
                <a:ea typeface="ＭＳ Ｐゴシック" panose="020B0600070205080204" pitchFamily="34" charset="-128"/>
              </a:rPr>
              <a:t>Stewardship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umfasst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die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Sorgfaltspflicht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bei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der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Aufsicht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und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Verwaltung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anvertrauter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Gelder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zum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Wohle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der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Zielgruppe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.</a:t>
            </a:r>
            <a:endParaRPr lang="en-US" altLang="de-DE" sz="2400" dirty="0" smtClean="0"/>
          </a:p>
        </p:txBody>
      </p:sp>
      <p:pic>
        <p:nvPicPr>
          <p:cNvPr id="25604" name="Picture 4" descr="p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3200400" cy="207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1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de-DE" dirty="0" smtClean="0"/>
              <a:t>Stewardship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48930" y="1447801"/>
            <a:ext cx="788567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000" dirty="0" err="1" smtClean="0">
                <a:ea typeface="ＭＳ Ｐゴシック" panose="020B0600070205080204" pitchFamily="34" charset="-128"/>
              </a:rPr>
              <a:t>Projektaufsicht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durch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Rotarier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err="1" smtClean="0">
                <a:ea typeface="ＭＳ Ｐゴシック" panose="020B0600070205080204" pitchFamily="34" charset="-128"/>
              </a:rPr>
              <a:t>Projektumsetzung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per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Genehmigung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err="1" smtClean="0">
                <a:ea typeface="ＭＳ Ｐゴシック" panose="020B0600070205080204" pitchFamily="34" charset="-128"/>
              </a:rPr>
              <a:t>Befolgung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allgemeiner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Geschäftspraktiken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err="1" smtClean="0">
                <a:ea typeface="ＭＳ Ｐゴシック" panose="020B0600070205080204" pitchFamily="34" charset="-128"/>
              </a:rPr>
              <a:t>Meldung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von </a:t>
            </a:r>
            <a:br>
              <a:rPr lang="en-US" altLang="ja-JP" sz="2000" dirty="0" smtClean="0">
                <a:ea typeface="ＭＳ Ｐゴシック" panose="020B0600070205080204" pitchFamily="34" charset="-128"/>
              </a:rPr>
            </a:br>
            <a:r>
              <a:rPr lang="en-US" altLang="ja-JP" sz="2000" dirty="0" err="1" smtClean="0">
                <a:ea typeface="ＭＳ Ｐゴシック" panose="020B0600070205080204" pitchFamily="34" charset="-128"/>
              </a:rPr>
              <a:t>Unregelmäßigkeiten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err="1" smtClean="0">
                <a:ea typeface="ＭＳ Ｐゴシック" panose="020B0600070205080204" pitchFamily="34" charset="-128"/>
              </a:rPr>
              <a:t>Rechenschaftslegung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err="1" smtClean="0">
                <a:ea typeface="ＭＳ Ｐゴシック" panose="020B0600070205080204" pitchFamily="34" charset="-128"/>
              </a:rPr>
              <a:t>Dokumenten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-</a:t>
            </a:r>
            <a:br>
              <a:rPr lang="en-US" altLang="ja-JP" sz="2000" dirty="0" smtClean="0">
                <a:ea typeface="ＭＳ Ｐゴシック" panose="020B0600070205080204" pitchFamily="34" charset="-128"/>
              </a:rPr>
            </a:br>
            <a:r>
              <a:rPr lang="en-US" altLang="ja-JP" sz="2000" dirty="0" err="1" smtClean="0">
                <a:ea typeface="ＭＳ Ｐゴシック" panose="020B0600070205080204" pitchFamily="34" charset="-128"/>
              </a:rPr>
              <a:t>aufbewahrung</a:t>
            </a:r>
            <a:endParaRPr lang="en-US" altLang="de-DE" sz="20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26628" name="Picture 4" descr="1 201004-08_PA_12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05200"/>
            <a:ext cx="3200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9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de-DE" smtClean="0"/>
              <a:t>Stewardship Aktivitäten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de-DE" sz="2400" dirty="0" err="1" smtClean="0"/>
              <a:t>Berichtsverfolgung</a:t>
            </a:r>
            <a:endParaRPr lang="en-US" altLang="de-DE" sz="2400" dirty="0" smtClean="0"/>
          </a:p>
          <a:p>
            <a:pPr eaLnBrk="1" hangingPunct="1"/>
            <a:r>
              <a:rPr lang="en-US" altLang="de-DE" sz="2400" dirty="0" err="1" smtClean="0"/>
              <a:t>Routinemäßige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Überwachung</a:t>
            </a:r>
            <a:r>
              <a:rPr lang="en-US" altLang="de-DE" sz="2400" dirty="0" smtClean="0"/>
              <a:t> </a:t>
            </a:r>
          </a:p>
          <a:p>
            <a:pPr eaLnBrk="1" hangingPunct="1"/>
            <a:r>
              <a:rPr lang="en-US" altLang="de-DE" sz="2400" dirty="0" err="1" smtClean="0"/>
              <a:t>Stichproben</a:t>
            </a:r>
            <a:r>
              <a:rPr lang="en-US" altLang="de-DE" sz="2400" dirty="0" smtClean="0"/>
              <a:t> und </a:t>
            </a:r>
            <a:r>
              <a:rPr lang="en-US" altLang="de-DE" sz="2400" dirty="0" err="1" smtClean="0"/>
              <a:t>gezielte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Buchprüfungen</a:t>
            </a:r>
            <a:endParaRPr lang="en-US" altLang="de-DE" sz="2400" dirty="0" smtClean="0"/>
          </a:p>
          <a:p>
            <a:pPr eaLnBrk="1" hangingPunct="1"/>
            <a:r>
              <a:rPr lang="en-US" altLang="de-DE" sz="2400" dirty="0" err="1" smtClean="0"/>
              <a:t>Aufklärung</a:t>
            </a:r>
            <a:r>
              <a:rPr lang="en-US" altLang="de-DE" sz="2400" dirty="0" smtClean="0"/>
              <a:t> von </a:t>
            </a:r>
            <a:r>
              <a:rPr lang="en-US" altLang="de-DE" sz="2400" dirty="0" err="1" smtClean="0"/>
              <a:t>Vorwürfen</a:t>
            </a:r>
            <a:endParaRPr lang="en-US" altLang="de-DE" sz="24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0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8445" y="674910"/>
            <a:ext cx="8911687" cy="128089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dirty="0" err="1" smtClean="0"/>
              <a:t>Qualifizierungsanforderungen</a:t>
            </a:r>
            <a:endParaRPr lang="en-US" altLang="de-DE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021840" y="2387601"/>
            <a:ext cx="8026400" cy="2626359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ja-JP" sz="2400" dirty="0" smtClean="0">
                <a:ea typeface="ＭＳ Ｐゴシック" panose="020B0600070205080204" pitchFamily="34" charset="-128"/>
              </a:rPr>
              <a:t>Besuch des Distriktseminars zum  Grant Management</a:t>
            </a:r>
          </a:p>
          <a:p>
            <a:pPr eaLnBrk="1" hangingPunct="1"/>
            <a:r>
              <a:rPr lang="de-DE" altLang="ja-JP" sz="2400" dirty="0" smtClean="0">
                <a:ea typeface="ＭＳ Ｐゴシック" panose="020B0600070205080204" pitchFamily="34" charset="-128"/>
              </a:rPr>
              <a:t>Unterzeichnung der Club-MOU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5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1" y="633670"/>
            <a:ext cx="8229600" cy="10386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de-DE" sz="4000" dirty="0" smtClean="0"/>
              <a:t>Club MOU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idx="1"/>
          </p:nvPr>
        </p:nvSpPr>
        <p:spPr>
          <a:xfrm>
            <a:off x="1715451" y="1749306"/>
            <a:ext cx="8382000" cy="31071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de-DE" sz="2400" dirty="0" smtClean="0"/>
              <a:t>Die Club MOU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ist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eine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rechtsverbindliche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Vereinbarung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zwischen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Club und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Distrikt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bzgl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. der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Maßnahmen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, die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ein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Club 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ergreifen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muss  </a:t>
            </a:r>
          </a:p>
          <a:p>
            <a:pPr eaLnBrk="1" hangingPunct="1"/>
            <a:r>
              <a:rPr lang="en-US" altLang="de-DE" sz="2400" dirty="0" err="1" smtClean="0"/>
              <a:t>Durch</a:t>
            </a:r>
            <a:r>
              <a:rPr lang="en-US" altLang="de-DE" sz="2400" dirty="0" smtClean="0"/>
              <a:t> die </a:t>
            </a:r>
            <a:r>
              <a:rPr lang="en-US" altLang="de-DE" sz="2400" dirty="0" err="1" smtClean="0"/>
              <a:t>Unterzeichnung</a:t>
            </a:r>
            <a:r>
              <a:rPr lang="en-US" altLang="de-DE" sz="2400" dirty="0" smtClean="0"/>
              <a:t> dieses </a:t>
            </a:r>
            <a:r>
              <a:rPr lang="en-US" altLang="de-DE" sz="2400" dirty="0" err="1" smtClean="0"/>
              <a:t>Dokuments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verpflichtet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sich</a:t>
            </a:r>
            <a:r>
              <a:rPr lang="en-US" altLang="de-DE" sz="2400" dirty="0" smtClean="0"/>
              <a:t> der Club zur </a:t>
            </a:r>
            <a:r>
              <a:rPr lang="en-US" altLang="de-DE" sz="2400" dirty="0" err="1" smtClean="0"/>
              <a:t>Befolgung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aller</a:t>
            </a:r>
            <a:r>
              <a:rPr lang="en-US" altLang="de-DE" sz="2400" dirty="0" smtClean="0"/>
              <a:t> TRF-</a:t>
            </a:r>
            <a:r>
              <a:rPr lang="en-US" altLang="de-DE" sz="2400" dirty="0" err="1" smtClean="0"/>
              <a:t>Vorschriften</a:t>
            </a:r>
            <a:r>
              <a:rPr lang="en-US" altLang="de-DE" sz="2400" dirty="0" smtClean="0"/>
              <a:t> und RDG-</a:t>
            </a:r>
            <a:r>
              <a:rPr lang="en-US" altLang="de-DE" sz="2400" dirty="0" err="1" smtClean="0"/>
              <a:t>Vorschriften</a:t>
            </a:r>
            <a:r>
              <a:rPr lang="en-US" altLang="de-DE" sz="2400" dirty="0" smtClean="0"/>
              <a:t> (</a:t>
            </a:r>
            <a:r>
              <a:rPr lang="en-US" altLang="de-DE" sz="2400" dirty="0" err="1" smtClean="0"/>
              <a:t>Deutsches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Steuerrecht</a:t>
            </a:r>
            <a:r>
              <a:rPr lang="en-US" altLang="de-DE" sz="2400" dirty="0" smtClean="0"/>
              <a:t>)</a:t>
            </a:r>
            <a:endParaRPr lang="en-US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6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umsplatzhalter 2"/>
          <p:cNvSpPr txBox="1">
            <a:spLocks noGrp="1"/>
          </p:cNvSpPr>
          <p:nvPr/>
        </p:nvSpPr>
        <p:spPr bwMode="auto">
          <a:xfrm>
            <a:off x="1828800" y="64770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>
              <a:latin typeface="Times New Roman" panose="02020603050405020304" pitchFamily="18" charset="0"/>
            </a:endParaRPr>
          </a:p>
        </p:txBody>
      </p:sp>
      <p:sp>
        <p:nvSpPr>
          <p:cNvPr id="6148" name="Fußzeilenplatzhalter 3"/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400">
              <a:latin typeface="Times New Roman" panose="02020603050405020304" pitchFamily="18" charset="0"/>
            </a:endParaRPr>
          </a:p>
        </p:txBody>
      </p:sp>
      <p:sp>
        <p:nvSpPr>
          <p:cNvPr id="6149" name="Foliennummernplatzhalter 4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de-DE" altLang="de-DE" sz="1400">
              <a:latin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92075" tIns="46038" rIns="92075" bIns="46038" rtlCol="0" anchor="t">
            <a:normAutofit/>
          </a:bodyPr>
          <a:lstStyle/>
          <a:p>
            <a:pPr eaLnBrk="1" hangingPunct="1">
              <a:defRPr/>
            </a:pPr>
            <a:r>
              <a:rPr lang="de-DE" smtClean="0">
                <a:solidFill>
                  <a:schemeClr val="tx1"/>
                </a:solidFill>
              </a:rPr>
              <a:t>Global &amp; District Grants</a:t>
            </a:r>
          </a:p>
        </p:txBody>
      </p:sp>
      <p:sp>
        <p:nvSpPr>
          <p:cNvPr id="6151" name="AutoShape 5"/>
          <p:cNvSpPr>
            <a:spLocks noChangeArrowheads="1"/>
          </p:cNvSpPr>
          <p:nvPr/>
        </p:nvSpPr>
        <p:spPr bwMode="auto">
          <a:xfrm>
            <a:off x="4267200" y="1905000"/>
            <a:ext cx="3581400" cy="685800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latin typeface="Times New Roman" panose="02020603050405020304" pitchFamily="18" charset="0"/>
              </a:rPr>
              <a:t>Rotary </a:t>
            </a:r>
            <a:r>
              <a:rPr lang="de-DE" altLang="de-DE" sz="2400" b="1" dirty="0" err="1">
                <a:latin typeface="Times New Roman" panose="02020603050405020304" pitchFamily="18" charset="0"/>
              </a:rPr>
              <a:t>Foundation</a:t>
            </a:r>
            <a:r>
              <a:rPr lang="de-DE" altLang="de-DE" sz="2400" b="1" dirty="0">
                <a:latin typeface="Times New Roman" panose="02020603050405020304" pitchFamily="18" charset="0"/>
              </a:rPr>
              <a:t> Grants</a:t>
            </a:r>
          </a:p>
        </p:txBody>
      </p:sp>
      <p:sp>
        <p:nvSpPr>
          <p:cNvPr id="6152" name="AutoShape 6"/>
          <p:cNvSpPr>
            <a:spLocks noChangeArrowheads="1"/>
          </p:cNvSpPr>
          <p:nvPr/>
        </p:nvSpPr>
        <p:spPr bwMode="auto">
          <a:xfrm>
            <a:off x="2819400" y="3124201"/>
            <a:ext cx="2438400" cy="1719263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 err="1">
                <a:latin typeface="Times New Roman" panose="02020603050405020304" pitchFamily="18" charset="0"/>
              </a:rPr>
              <a:t>District</a:t>
            </a:r>
            <a:r>
              <a:rPr lang="de-DE" altLang="de-DE" sz="2400" b="1" dirty="0">
                <a:latin typeface="Times New Roman" panose="02020603050405020304" pitchFamily="18" charset="0"/>
              </a:rPr>
              <a:t> Grants</a:t>
            </a:r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7162800" y="3048001"/>
            <a:ext cx="2286000" cy="1795463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latin typeface="Times New Roman" panose="02020603050405020304" pitchFamily="18" charset="0"/>
              </a:rPr>
              <a:t>Global Grants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3886200" y="28194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60960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38862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85344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6158" name="Datumsplatzhalter 20"/>
          <p:cNvSpPr>
            <a:spLocks noGrp="1"/>
          </p:cNvSpPr>
          <p:nvPr>
            <p:ph type="dt" sz="quarter" idx="10"/>
          </p:nvPr>
        </p:nvSpPr>
        <p:spPr>
          <a:xfrm>
            <a:off x="10361141" y="6135808"/>
            <a:ext cx="137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smtClean="0"/>
              <a:t>11.10.2014</a:t>
            </a:r>
            <a:endParaRPr lang="de-DE" altLang="de-DE" sz="1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TRF-Management-Seminar Landshut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86064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de-DE" smtClean="0"/>
              <a:t>Finanzierung der Foundation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828800" y="2819400"/>
            <a:ext cx="2438400" cy="914400"/>
          </a:xfrm>
          <a:prstGeom prst="rect">
            <a:avLst/>
          </a:prstGeom>
          <a:gradFill rotWithShape="1">
            <a:gsLst>
              <a:gs pos="0">
                <a:srgbClr val="CAAD02"/>
              </a:gs>
              <a:gs pos="50000">
                <a:srgbClr val="EADE97"/>
              </a:gs>
              <a:gs pos="100000">
                <a:srgbClr val="CAAD0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800" b="1"/>
              <a:t>Spenden</a:t>
            </a:r>
            <a:endParaRPr lang="en-US" altLang="de-DE" sz="2800" b="1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 flipV="1">
            <a:off x="4267200" y="23622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V="1">
            <a:off x="4267200" y="3276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267200" y="3429000"/>
            <a:ext cx="1066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199" name="Picture 8" descr="APF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" t="4016" r="2618" b="2678"/>
          <a:stretch>
            <a:fillRect/>
          </a:stretch>
        </p:blipFill>
        <p:spPr bwMode="auto">
          <a:xfrm>
            <a:off x="5638800" y="1600201"/>
            <a:ext cx="1905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DD903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PF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0" t="5305" r="2602" b="2652"/>
          <a:stretch>
            <a:fillRect/>
          </a:stretch>
        </p:blipFill>
        <p:spPr bwMode="auto">
          <a:xfrm>
            <a:off x="6019800" y="2819401"/>
            <a:ext cx="19812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DD903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PolioPlus-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91000"/>
            <a:ext cx="198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Line 11"/>
          <p:cNvSpPr>
            <a:spLocks noChangeShapeType="1"/>
          </p:cNvSpPr>
          <p:nvPr/>
        </p:nvSpPr>
        <p:spPr bwMode="auto">
          <a:xfrm>
            <a:off x="7543800" y="1905000"/>
            <a:ext cx="1295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V="1">
            <a:off x="8001000" y="32004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8839200" y="23622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2800" b="1" i="1"/>
              <a:t>SHARE</a:t>
            </a:r>
            <a:r>
              <a:rPr lang="en-US" altLang="de-DE" sz="2800" b="1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2800" b="1"/>
              <a:t>System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 rot="1337878">
            <a:off x="7391401" y="1676401"/>
            <a:ext cx="1998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2000" b="1"/>
              <a:t>Spenden</a:t>
            </a:r>
            <a:endParaRPr lang="en-US" altLang="de-DE" sz="2000" b="1"/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 rot="-1632575">
            <a:off x="7772400" y="3429001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sz="2000" b="1"/>
              <a:t>Erträge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6868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de-DE" smtClean="0"/>
              <a:t>Das</a:t>
            </a:r>
            <a:r>
              <a:rPr lang="en-US" altLang="de-DE" i="1" smtClean="0"/>
              <a:t> SHARE </a:t>
            </a:r>
            <a:r>
              <a:rPr lang="en-US" altLang="de-DE" smtClean="0"/>
              <a:t>System</a:t>
            </a:r>
          </a:p>
        </p:txBody>
      </p:sp>
      <p:sp>
        <p:nvSpPr>
          <p:cNvPr id="9219" name="Rectangle 25"/>
          <p:cNvSpPr>
            <a:spLocks noGrp="1" noChangeArrowheads="1"/>
          </p:cNvSpPr>
          <p:nvPr>
            <p:ph idx="1"/>
          </p:nvPr>
        </p:nvSpPr>
        <p:spPr>
          <a:xfrm>
            <a:off x="2152332" y="2082800"/>
            <a:ext cx="8915400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de-DE" sz="2400" dirty="0" err="1" smtClean="0"/>
              <a:t>Verwandelt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Spenden</a:t>
            </a:r>
            <a:r>
              <a:rPr lang="en-US" altLang="de-DE" sz="2400" dirty="0" smtClean="0"/>
              <a:t> in </a:t>
            </a:r>
            <a:r>
              <a:rPr lang="en-US" altLang="de-DE" sz="2400" dirty="0" err="1" smtClean="0"/>
              <a:t>Zuschüsse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zu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Projekten</a:t>
            </a:r>
            <a:endParaRPr lang="en-US" altLang="de-DE" sz="2400" dirty="0" smtClean="0"/>
          </a:p>
          <a:p>
            <a:pPr eaLnBrk="1" hangingPunct="1"/>
            <a:r>
              <a:rPr lang="en-US" altLang="de-DE" sz="2400" dirty="0" err="1" smtClean="0"/>
              <a:t>Lässt</a:t>
            </a:r>
            <a:r>
              <a:rPr lang="en-US" altLang="de-DE" sz="2400" dirty="0" smtClean="0"/>
              <a:t> Club </a:t>
            </a:r>
            <a:r>
              <a:rPr lang="en-US" altLang="de-DE" sz="2400" dirty="0" err="1" smtClean="0"/>
              <a:t>mitbestimmen</a:t>
            </a:r>
            <a:r>
              <a:rPr lang="en-US" altLang="de-DE" sz="2400" dirty="0" smtClean="0"/>
              <a:t>, </a:t>
            </a:r>
            <a:r>
              <a:rPr lang="en-US" altLang="de-DE" sz="2400" dirty="0" err="1" smtClean="0"/>
              <a:t>wie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Distriktspenden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genutzt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werden</a:t>
            </a:r>
            <a:endParaRPr lang="en-US" altLang="de-DE" sz="2400" dirty="0" smtClean="0"/>
          </a:p>
          <a:p>
            <a:pPr eaLnBrk="1" hangingPunct="1"/>
            <a:r>
              <a:rPr lang="en-US" altLang="de-DE" sz="2400" dirty="0" err="1" smtClean="0"/>
              <a:t>Unterteilt</a:t>
            </a:r>
            <a:r>
              <a:rPr lang="en-US" altLang="de-DE" sz="2400" dirty="0" smtClean="0"/>
              <a:t> Annual Programs Fund in </a:t>
            </a:r>
          </a:p>
          <a:p>
            <a:pPr lvl="1" eaLnBrk="1" hangingPunct="1"/>
            <a:r>
              <a:rPr lang="en-US" altLang="de-DE" sz="2400" dirty="0" smtClean="0"/>
              <a:t>District Designated Fund (DDF)</a:t>
            </a:r>
          </a:p>
          <a:p>
            <a:pPr lvl="1" eaLnBrk="1" hangingPunct="1"/>
            <a:r>
              <a:rPr lang="en-US" altLang="de-DE" sz="2400" dirty="0" smtClean="0"/>
              <a:t>World Fund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TRF-Management-Seminar Landshut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27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de-DE" sz="4200" dirty="0" err="1"/>
              <a:t>Spenden</a:t>
            </a:r>
            <a:r>
              <a:rPr lang="en-US" altLang="de-DE" sz="4200" dirty="0"/>
              <a:t> an den </a:t>
            </a:r>
            <a:br>
              <a:rPr lang="en-US" altLang="de-DE" sz="4200" dirty="0"/>
            </a:br>
            <a:r>
              <a:rPr lang="en-US" altLang="de-DE" sz="4200" dirty="0"/>
              <a:t>Annual Programs Fund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1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altLang="de-DE" sz="2400" dirty="0" err="1" smtClean="0"/>
              <a:t>Zu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Jahresende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werden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Spenden</a:t>
            </a:r>
            <a:r>
              <a:rPr lang="en-US" altLang="de-DE" sz="2400" dirty="0" smtClean="0"/>
              <a:t> (EREY</a:t>
            </a:r>
            <a:r>
              <a:rPr lang="en-US" altLang="de-DE" dirty="0" smtClean="0"/>
              <a:t>) </a:t>
            </a:r>
          </a:p>
          <a:p>
            <a:pPr marL="0" indent="0">
              <a:buNone/>
            </a:pPr>
            <a:r>
              <a:rPr lang="en-US" altLang="de-DE" sz="2400" dirty="0" smtClean="0"/>
              <a:t>an den Annual Programs Fund </a:t>
            </a:r>
            <a:r>
              <a:rPr lang="en-US" altLang="de-DE" sz="2400" dirty="0" err="1" smtClean="0"/>
              <a:t>gleichmäßig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aufgeteilt</a:t>
            </a:r>
            <a:r>
              <a:rPr lang="en-US" altLang="de-DE" sz="2400" dirty="0" smtClean="0"/>
              <a:t>:</a:t>
            </a:r>
          </a:p>
          <a:p>
            <a:pPr marL="0" indent="0"/>
            <a:r>
              <a:rPr lang="en-US" altLang="de-DE" sz="2400" dirty="0" smtClean="0"/>
              <a:t> 50% </a:t>
            </a:r>
            <a:r>
              <a:rPr lang="en-US" altLang="de-DE" sz="2400" dirty="0" err="1" smtClean="0"/>
              <a:t>gehen</a:t>
            </a:r>
            <a:r>
              <a:rPr lang="en-US" altLang="de-DE" sz="2400" dirty="0" smtClean="0"/>
              <a:t> an den World Fund</a:t>
            </a:r>
          </a:p>
          <a:p>
            <a:pPr marL="0" indent="0"/>
            <a:r>
              <a:rPr lang="en-US" altLang="de-DE" sz="2400" dirty="0" smtClean="0"/>
              <a:t> 50% </a:t>
            </a:r>
            <a:r>
              <a:rPr lang="en-US" altLang="de-DE" sz="2400" dirty="0" err="1" smtClean="0"/>
              <a:t>werden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dem</a:t>
            </a:r>
            <a:r>
              <a:rPr lang="en-US" altLang="de-DE" sz="2400" dirty="0" smtClean="0"/>
              <a:t> DDF des </a:t>
            </a:r>
            <a:r>
              <a:rPr lang="en-US" altLang="de-DE" sz="2400" dirty="0" err="1" smtClean="0"/>
              <a:t>Distrikts</a:t>
            </a:r>
            <a:r>
              <a:rPr lang="en-US" altLang="de-DE" sz="2400" dirty="0" smtClean="0"/>
              <a:t> </a:t>
            </a:r>
            <a:r>
              <a:rPr lang="en-US" altLang="de-DE" sz="2400" dirty="0" err="1" smtClean="0"/>
              <a:t>angerechnet</a:t>
            </a:r>
            <a:endParaRPr lang="en-US" altLang="de-DE" sz="2400" dirty="0" smtClean="0"/>
          </a:p>
        </p:txBody>
      </p:sp>
      <p:pic>
        <p:nvPicPr>
          <p:cNvPr id="10244" name="Picture 4" descr="APF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" t="4016" r="2618" b="2678"/>
          <a:stretch>
            <a:fillRect/>
          </a:stretch>
        </p:blipFill>
        <p:spPr bwMode="auto">
          <a:xfrm>
            <a:off x="5257800" y="4572001"/>
            <a:ext cx="1905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DD903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1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4" y="613368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altLang="de-DE" sz="4000" dirty="0" smtClean="0"/>
              <a:t>Zwei Fonds</a:t>
            </a:r>
            <a:endParaRPr lang="en-US" altLang="de-DE" sz="4000" dirty="0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589212" y="2116946"/>
            <a:ext cx="4313864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de-DE" sz="3200" dirty="0"/>
              <a:t>District Designated </a:t>
            </a:r>
            <a:r>
              <a:rPr lang="en-US" altLang="de-DE" sz="3200" dirty="0" smtClean="0"/>
              <a:t>Fund (DDF)</a:t>
            </a:r>
            <a:endParaRPr lang="en-US" altLang="de-DE" sz="3200" dirty="0"/>
          </a:p>
          <a:p>
            <a:pPr lvl="1" eaLnBrk="1" hangingPunct="1"/>
            <a:r>
              <a:rPr lang="en-US" altLang="de-DE" sz="2400" dirty="0" err="1"/>
              <a:t>Vom</a:t>
            </a:r>
            <a:r>
              <a:rPr lang="en-US" altLang="de-DE" sz="2400" dirty="0"/>
              <a:t> </a:t>
            </a:r>
            <a:r>
              <a:rPr lang="en-US" altLang="de-DE" sz="2400" dirty="0" err="1"/>
              <a:t>Distrikt</a:t>
            </a:r>
            <a:r>
              <a:rPr lang="en-US" altLang="de-DE" sz="2400" dirty="0"/>
              <a:t> </a:t>
            </a:r>
            <a:r>
              <a:rPr lang="en-US" altLang="de-DE" sz="2400" dirty="0" err="1"/>
              <a:t>kontrolliert</a:t>
            </a:r>
            <a:r>
              <a:rPr lang="en-US" altLang="de-DE" sz="2400" dirty="0"/>
              <a:t> </a:t>
            </a:r>
          </a:p>
          <a:p>
            <a:pPr lvl="1" eaLnBrk="1" hangingPunct="1"/>
            <a:r>
              <a:rPr lang="en-US" altLang="de-DE" sz="2400" dirty="0"/>
              <a:t>Von </a:t>
            </a:r>
            <a:r>
              <a:rPr lang="en-US" altLang="de-DE" sz="2400" dirty="0" err="1"/>
              <a:t>Rotariern</a:t>
            </a:r>
            <a:r>
              <a:rPr lang="en-US" altLang="de-DE" sz="2400" dirty="0"/>
              <a:t> </a:t>
            </a:r>
            <a:r>
              <a:rPr lang="en-US" altLang="de-DE" sz="2400" dirty="0" err="1"/>
              <a:t>im</a:t>
            </a:r>
            <a:r>
              <a:rPr lang="en-US" altLang="de-DE" sz="2400" dirty="0"/>
              <a:t> </a:t>
            </a:r>
            <a:r>
              <a:rPr lang="en-US" altLang="de-DE" sz="2400" dirty="0" err="1"/>
              <a:t>Distrikt</a:t>
            </a:r>
            <a:r>
              <a:rPr lang="en-US" altLang="de-DE" sz="2400" dirty="0"/>
              <a:t> </a:t>
            </a:r>
            <a:r>
              <a:rPr lang="en-US" altLang="de-DE" sz="2400" dirty="0" err="1"/>
              <a:t>genutzt</a:t>
            </a:r>
            <a:endParaRPr lang="en-US" altLang="de-DE" sz="2400" dirty="0"/>
          </a:p>
          <a:p>
            <a:pPr lvl="1" eaLnBrk="1" hangingPunct="1"/>
            <a:r>
              <a:rPr lang="en-US" altLang="de-DE" sz="2400" dirty="0" err="1"/>
              <a:t>Für</a:t>
            </a:r>
            <a:r>
              <a:rPr lang="en-US" altLang="de-DE" sz="2400" dirty="0"/>
              <a:t> </a:t>
            </a:r>
            <a:r>
              <a:rPr lang="en-US" altLang="de-DE" sz="2400" dirty="0" err="1"/>
              <a:t>Zuschüsse</a:t>
            </a:r>
            <a:r>
              <a:rPr lang="en-US" altLang="de-DE" sz="2400" dirty="0"/>
              <a:t> </a:t>
            </a:r>
            <a:r>
              <a:rPr lang="en-US" altLang="de-DE" sz="2400" dirty="0" err="1"/>
              <a:t>zu</a:t>
            </a:r>
            <a:r>
              <a:rPr lang="en-US" altLang="de-DE" sz="2400" dirty="0"/>
              <a:t> </a:t>
            </a:r>
            <a:r>
              <a:rPr lang="en-US" altLang="de-DE" sz="2400" dirty="0" err="1"/>
              <a:t>Projekten</a:t>
            </a:r>
            <a:endParaRPr lang="en-US" altLang="de-DE" sz="2400" dirty="0"/>
          </a:p>
        </p:txBody>
      </p:sp>
      <p:sp>
        <p:nvSpPr>
          <p:cNvPr id="11268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de-DE" sz="3200" dirty="0"/>
              <a:t>World </a:t>
            </a:r>
            <a:r>
              <a:rPr lang="en-US" altLang="de-DE" sz="3200" dirty="0" smtClean="0"/>
              <a:t>Fund</a:t>
            </a:r>
          </a:p>
          <a:p>
            <a:pPr eaLnBrk="1" hangingPunct="1"/>
            <a:endParaRPr lang="en-US" altLang="de-DE" sz="2000" dirty="0"/>
          </a:p>
          <a:p>
            <a:pPr lvl="1" eaLnBrk="1" hangingPunct="1"/>
            <a:r>
              <a:rPr lang="en-US" altLang="de-DE" sz="2400" dirty="0" err="1"/>
              <a:t>Vom</a:t>
            </a:r>
            <a:r>
              <a:rPr lang="en-US" altLang="de-DE" sz="2400" dirty="0"/>
              <a:t> </a:t>
            </a:r>
            <a:r>
              <a:rPr lang="en-US" altLang="de-DE" sz="2400" dirty="0" err="1"/>
              <a:t>Kuratorium</a:t>
            </a:r>
            <a:r>
              <a:rPr lang="en-US" altLang="de-DE" sz="2400" dirty="0"/>
              <a:t> </a:t>
            </a:r>
            <a:r>
              <a:rPr lang="en-US" altLang="de-DE" sz="2400" dirty="0" err="1"/>
              <a:t>kontrolliert</a:t>
            </a:r>
            <a:endParaRPr lang="en-US" altLang="de-DE" sz="2400" dirty="0"/>
          </a:p>
          <a:p>
            <a:pPr lvl="1" eaLnBrk="1" hangingPunct="1"/>
            <a:r>
              <a:rPr lang="en-US" altLang="de-DE" sz="2400" dirty="0"/>
              <a:t>Von </a:t>
            </a:r>
            <a:r>
              <a:rPr lang="en-US" altLang="de-DE" sz="2400" dirty="0" err="1"/>
              <a:t>Rotariern</a:t>
            </a:r>
            <a:r>
              <a:rPr lang="en-US" altLang="de-DE" sz="2400" dirty="0"/>
              <a:t> </a:t>
            </a:r>
            <a:r>
              <a:rPr lang="en-US" altLang="de-DE" sz="2400" dirty="0" err="1"/>
              <a:t>weltweit</a:t>
            </a:r>
            <a:r>
              <a:rPr lang="en-US" altLang="de-DE" sz="2400" dirty="0"/>
              <a:t> </a:t>
            </a:r>
            <a:r>
              <a:rPr lang="en-US" altLang="de-DE" sz="2400" dirty="0" err="1"/>
              <a:t>genutzt</a:t>
            </a:r>
            <a:endParaRPr lang="en-US" altLang="de-DE" sz="2400" dirty="0"/>
          </a:p>
          <a:p>
            <a:pPr lvl="1" eaLnBrk="1" hangingPunct="1"/>
            <a:r>
              <a:rPr lang="en-US" altLang="de-DE" sz="2400" dirty="0" err="1"/>
              <a:t>Für</a:t>
            </a:r>
            <a:r>
              <a:rPr lang="en-US" altLang="de-DE" sz="2400" dirty="0"/>
              <a:t> </a:t>
            </a:r>
            <a:r>
              <a:rPr lang="en-US" altLang="de-DE" sz="2400" dirty="0" err="1"/>
              <a:t>Zuschüsse</a:t>
            </a:r>
            <a:r>
              <a:rPr lang="en-US" altLang="de-DE" sz="2400" dirty="0"/>
              <a:t> </a:t>
            </a:r>
            <a:r>
              <a:rPr lang="en-US" altLang="de-DE" sz="2400" dirty="0" err="1"/>
              <a:t>zu</a:t>
            </a:r>
            <a:r>
              <a:rPr lang="en-US" altLang="de-DE" sz="2400" dirty="0"/>
              <a:t> </a:t>
            </a:r>
            <a:r>
              <a:rPr lang="en-US" altLang="de-DE" sz="2400" dirty="0" err="1"/>
              <a:t>Projekten</a:t>
            </a:r>
            <a:endParaRPr lang="en-US" altLang="de-DE" sz="24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TRF-Management-Seminar Landshut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84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de-DE" smtClean="0"/>
              <a:t>Das </a:t>
            </a:r>
            <a:r>
              <a:rPr lang="en-US" altLang="de-DE" i="1" smtClean="0"/>
              <a:t>SHARE </a:t>
            </a:r>
            <a:r>
              <a:rPr lang="en-US" altLang="de-DE" smtClean="0"/>
              <a:t>System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706688" y="1752600"/>
            <a:ext cx="723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3600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81201" y="4267201"/>
            <a:ext cx="2136775" cy="1565275"/>
          </a:xfrm>
          <a:prstGeom prst="rect">
            <a:avLst/>
          </a:prstGeom>
          <a:gradFill rotWithShape="1">
            <a:gsLst>
              <a:gs pos="0">
                <a:srgbClr val="CAAD02"/>
              </a:gs>
              <a:gs pos="50000">
                <a:srgbClr val="EADE97"/>
              </a:gs>
              <a:gs pos="100000">
                <a:srgbClr val="CAAD0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de-DE" sz="2400" b="1"/>
              <a:t>180.576 USD Annual Programs Fund</a:t>
            </a:r>
          </a:p>
        </p:txBody>
      </p:sp>
      <p:grpSp>
        <p:nvGrpSpPr>
          <p:cNvPr id="12293" name="Group 23"/>
          <p:cNvGrpSpPr>
            <a:grpSpLocks/>
          </p:cNvGrpSpPr>
          <p:nvPr/>
        </p:nvGrpSpPr>
        <p:grpSpPr bwMode="auto">
          <a:xfrm>
            <a:off x="1905000" y="1752601"/>
            <a:ext cx="8382000" cy="2328863"/>
            <a:chOff x="240" y="1728"/>
            <a:chExt cx="2994" cy="396"/>
          </a:xfrm>
        </p:grpSpPr>
        <p:sp>
          <p:nvSpPr>
            <p:cNvPr id="12298" name="Line 24"/>
            <p:cNvSpPr>
              <a:spLocks noChangeShapeType="1"/>
            </p:cNvSpPr>
            <p:nvPr/>
          </p:nvSpPr>
          <p:spPr bwMode="auto">
            <a:xfrm flipH="1">
              <a:off x="240" y="1872"/>
              <a:ext cx="299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99" name="Line 25"/>
            <p:cNvSpPr>
              <a:spLocks noChangeShapeType="1"/>
            </p:cNvSpPr>
            <p:nvPr/>
          </p:nvSpPr>
          <p:spPr bwMode="auto">
            <a:xfrm>
              <a:off x="1056" y="1728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00" name="Line 26"/>
            <p:cNvSpPr>
              <a:spLocks noChangeShapeType="1"/>
            </p:cNvSpPr>
            <p:nvPr/>
          </p:nvSpPr>
          <p:spPr bwMode="auto">
            <a:xfrm>
              <a:off x="1824" y="1728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01" name="Line 27"/>
            <p:cNvSpPr>
              <a:spLocks noChangeShapeType="1"/>
            </p:cNvSpPr>
            <p:nvPr/>
          </p:nvSpPr>
          <p:spPr bwMode="auto">
            <a:xfrm>
              <a:off x="2544" y="1728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02" name="Text Box 28"/>
            <p:cNvSpPr txBox="1">
              <a:spLocks noChangeArrowheads="1"/>
            </p:cNvSpPr>
            <p:nvPr/>
          </p:nvSpPr>
          <p:spPr bwMode="auto">
            <a:xfrm>
              <a:off x="410" y="1761"/>
              <a:ext cx="550" cy="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5000"/>
                <a:buFont typeface="Wingdings" panose="05000000000000000000" pitchFamily="2" charset="2"/>
                <a:buChar char="Ø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de-DE" sz="2000">
                  <a:solidFill>
                    <a:srgbClr val="003399"/>
                  </a:solidFill>
                  <a:latin typeface="Impact" panose="020B0806030902050204" pitchFamily="34" charset="0"/>
                </a:rPr>
                <a:t>2011/2012</a:t>
              </a:r>
            </a:p>
          </p:txBody>
        </p:sp>
        <p:sp>
          <p:nvSpPr>
            <p:cNvPr id="12303" name="Text Box 29"/>
            <p:cNvSpPr txBox="1">
              <a:spLocks noChangeArrowheads="1"/>
            </p:cNvSpPr>
            <p:nvPr/>
          </p:nvSpPr>
          <p:spPr bwMode="auto">
            <a:xfrm>
              <a:off x="1152" y="1761"/>
              <a:ext cx="576" cy="69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5000"/>
                <a:buFont typeface="Wingdings" panose="05000000000000000000" pitchFamily="2" charset="2"/>
                <a:buChar char="Ø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de-DE" sz="2000">
                  <a:solidFill>
                    <a:schemeClr val="bg1"/>
                  </a:solidFill>
                  <a:latin typeface="Impact" panose="020B0806030902050204" pitchFamily="34" charset="0"/>
                </a:rPr>
                <a:t>2012/13</a:t>
              </a:r>
            </a:p>
          </p:txBody>
        </p:sp>
        <p:sp>
          <p:nvSpPr>
            <p:cNvPr id="12304" name="Text Box 30"/>
            <p:cNvSpPr txBox="1">
              <a:spLocks noChangeArrowheads="1"/>
            </p:cNvSpPr>
            <p:nvPr/>
          </p:nvSpPr>
          <p:spPr bwMode="auto">
            <a:xfrm>
              <a:off x="1920" y="1761"/>
              <a:ext cx="574" cy="69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5000"/>
                <a:buFont typeface="Wingdings" panose="05000000000000000000" pitchFamily="2" charset="2"/>
                <a:buChar char="Ø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de-DE" sz="2000">
                  <a:solidFill>
                    <a:schemeClr val="bg1"/>
                  </a:solidFill>
                  <a:latin typeface="Impact" panose="020B0806030902050204" pitchFamily="34" charset="0"/>
                </a:rPr>
                <a:t>2013/14</a:t>
              </a:r>
            </a:p>
          </p:txBody>
        </p:sp>
        <p:sp>
          <p:nvSpPr>
            <p:cNvPr id="12305" name="Text Box 31"/>
            <p:cNvSpPr txBox="1">
              <a:spLocks noChangeArrowheads="1"/>
            </p:cNvSpPr>
            <p:nvPr/>
          </p:nvSpPr>
          <p:spPr bwMode="auto">
            <a:xfrm>
              <a:off x="2609" y="1761"/>
              <a:ext cx="541" cy="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5000"/>
                <a:buFont typeface="Wingdings" panose="05000000000000000000" pitchFamily="2" charset="2"/>
                <a:buChar char="Ø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de-DE" sz="2000">
                  <a:solidFill>
                    <a:srgbClr val="003399"/>
                  </a:solidFill>
                  <a:latin typeface="Impact" panose="020B0806030902050204" pitchFamily="34" charset="0"/>
                </a:rPr>
                <a:t>2014/15</a:t>
              </a:r>
            </a:p>
          </p:txBody>
        </p:sp>
        <p:sp>
          <p:nvSpPr>
            <p:cNvPr id="12306" name="Text Box 32"/>
            <p:cNvSpPr txBox="1">
              <a:spLocks noChangeArrowheads="1"/>
            </p:cNvSpPr>
            <p:nvPr/>
          </p:nvSpPr>
          <p:spPr bwMode="auto">
            <a:xfrm>
              <a:off x="384" y="1920"/>
              <a:ext cx="576" cy="2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5000"/>
                <a:buFont typeface="Wingdings" panose="05000000000000000000" pitchFamily="2" charset="2"/>
                <a:buChar char="Ø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de-DE" sz="1800" b="1">
                  <a:solidFill>
                    <a:srgbClr val="003399"/>
                  </a:solidFill>
                </a:rPr>
                <a:t>Gesammelte Spenden werden investiert</a:t>
              </a:r>
            </a:p>
          </p:txBody>
        </p:sp>
        <p:sp>
          <p:nvSpPr>
            <p:cNvPr id="12307" name="Text Box 33"/>
            <p:cNvSpPr txBox="1">
              <a:spLocks noChangeArrowheads="1"/>
            </p:cNvSpPr>
            <p:nvPr/>
          </p:nvSpPr>
          <p:spPr bwMode="auto">
            <a:xfrm>
              <a:off x="2616" y="1920"/>
              <a:ext cx="528" cy="1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5000"/>
                <a:buFont typeface="Wingdings" panose="05000000000000000000" pitchFamily="2" charset="2"/>
                <a:buChar char="Ø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 b="1">
                  <a:solidFill>
                    <a:srgbClr val="003399"/>
                  </a:solidFill>
                </a:rPr>
                <a:t>Nutzung d. Mittel</a:t>
              </a:r>
              <a:endParaRPr lang="en-US" altLang="de-DE" sz="1800" b="1">
                <a:solidFill>
                  <a:srgbClr val="003399"/>
                </a:solidFill>
              </a:endParaRPr>
            </a:p>
          </p:txBody>
        </p:sp>
        <p:sp>
          <p:nvSpPr>
            <p:cNvPr id="12308" name="Line 34"/>
            <p:cNvSpPr>
              <a:spLocks noChangeShapeType="1"/>
            </p:cNvSpPr>
            <p:nvPr/>
          </p:nvSpPr>
          <p:spPr bwMode="auto">
            <a:xfrm>
              <a:off x="240" y="1728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09" name="Line 35"/>
            <p:cNvSpPr>
              <a:spLocks noChangeShapeType="1"/>
            </p:cNvSpPr>
            <p:nvPr/>
          </p:nvSpPr>
          <p:spPr bwMode="auto">
            <a:xfrm>
              <a:off x="3216" y="1728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2294" name="Rectangle 55"/>
          <p:cNvSpPr>
            <a:spLocks noChangeArrowheads="1"/>
          </p:cNvSpPr>
          <p:nvPr/>
        </p:nvSpPr>
        <p:spPr bwMode="auto">
          <a:xfrm>
            <a:off x="4419600" y="2819400"/>
            <a:ext cx="1676400" cy="685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bg1"/>
                </a:solidFill>
              </a:rPr>
              <a:t>Investition d. Mittel</a:t>
            </a:r>
            <a:endParaRPr lang="en-US" altLang="de-DE" sz="1800" b="1">
              <a:solidFill>
                <a:schemeClr val="bg1"/>
              </a:solidFill>
            </a:endParaRPr>
          </a:p>
        </p:txBody>
      </p:sp>
      <p:sp>
        <p:nvSpPr>
          <p:cNvPr id="12295" name="Rectangle 56"/>
          <p:cNvSpPr>
            <a:spLocks noChangeArrowheads="1"/>
          </p:cNvSpPr>
          <p:nvPr/>
        </p:nvSpPr>
        <p:spPr bwMode="auto">
          <a:xfrm>
            <a:off x="6553200" y="2819400"/>
            <a:ext cx="1600200" cy="685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1800" b="1">
                <a:solidFill>
                  <a:schemeClr val="bg1"/>
                </a:solidFill>
              </a:rPr>
              <a:t>Investition d. Mittel</a:t>
            </a:r>
            <a:endParaRPr lang="en-US" altLang="de-DE" sz="1800"/>
          </a:p>
        </p:txBody>
      </p:sp>
      <p:sp>
        <p:nvSpPr>
          <p:cNvPr id="12296" name="Text Box 57"/>
          <p:cNvSpPr txBox="1">
            <a:spLocks noChangeArrowheads="1"/>
          </p:cNvSpPr>
          <p:nvPr/>
        </p:nvSpPr>
        <p:spPr bwMode="auto">
          <a:xfrm>
            <a:off x="8229601" y="3810000"/>
            <a:ext cx="2136775" cy="1570038"/>
          </a:xfrm>
          <a:prstGeom prst="rect">
            <a:avLst/>
          </a:prstGeom>
          <a:gradFill rotWithShape="1">
            <a:gsLst>
              <a:gs pos="0">
                <a:srgbClr val="CAAD02"/>
              </a:gs>
              <a:gs pos="50000">
                <a:srgbClr val="EADE97"/>
              </a:gs>
              <a:gs pos="100000">
                <a:srgbClr val="CAAD0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de-DE" sz="2400" b="1"/>
              <a:t>90.288 USD DDF &amp;</a:t>
            </a:r>
            <a:br>
              <a:rPr kumimoji="1" lang="en-US" altLang="de-DE" sz="2400" b="1"/>
            </a:br>
            <a:r>
              <a:rPr kumimoji="1" lang="en-US" altLang="de-DE" sz="2400" b="1"/>
              <a:t>90.288 USD </a:t>
            </a:r>
            <a:br>
              <a:rPr kumimoji="1" lang="en-US" altLang="de-DE" sz="2400" b="1"/>
            </a:br>
            <a:r>
              <a:rPr kumimoji="1" lang="en-US" altLang="de-DE" sz="2400" b="1"/>
              <a:t>World Fund</a:t>
            </a:r>
          </a:p>
        </p:txBody>
      </p:sp>
      <p:sp>
        <p:nvSpPr>
          <p:cNvPr id="12297" name="Rectangle 58"/>
          <p:cNvSpPr>
            <a:spLocks noChangeArrowheads="1"/>
          </p:cNvSpPr>
          <p:nvPr/>
        </p:nvSpPr>
        <p:spPr bwMode="auto">
          <a:xfrm>
            <a:off x="10256838" y="2528888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588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3683000" y="1447801"/>
            <a:ext cx="4357688" cy="1052513"/>
          </a:xfrm>
          <a:prstGeom prst="rect">
            <a:avLst/>
          </a:prstGeom>
          <a:gradFill rotWithShape="1">
            <a:gsLst>
              <a:gs pos="0">
                <a:srgbClr val="CAAD02"/>
              </a:gs>
              <a:gs pos="50000">
                <a:srgbClr val="EADE97"/>
              </a:gs>
              <a:gs pos="100000">
                <a:srgbClr val="CAAD0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de-DE" sz="8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2400" b="1"/>
              <a:t>90.288 USD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de-DE" sz="2400" b="1"/>
              <a:t>District Designated Fund</a:t>
            </a:r>
          </a:p>
        </p:txBody>
      </p:sp>
      <p:sp>
        <p:nvSpPr>
          <p:cNvPr id="14339" name="Text Box 14"/>
          <p:cNvSpPr txBox="1">
            <a:spLocks noChangeArrowheads="1"/>
          </p:cNvSpPr>
          <p:nvPr/>
        </p:nvSpPr>
        <p:spPr bwMode="auto">
          <a:xfrm>
            <a:off x="3505201" y="3203576"/>
            <a:ext cx="2125663" cy="1444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de-DE" sz="2200" b="1"/>
              <a:t>45.144 USD oder weniger an District Grant</a:t>
            </a:r>
          </a:p>
        </p:txBody>
      </p:sp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6096000" y="3200401"/>
            <a:ext cx="2514600" cy="1901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de-DE" sz="2200" b="1"/>
              <a:t>Beliebiger Betrag an von Clubs &amp;</a:t>
            </a:r>
            <a:r>
              <a:rPr kumimoji="1" lang="de-DE" altLang="de-DE" sz="2200" b="1"/>
              <a:t> Distrikten entwickelte Global Grants</a:t>
            </a:r>
            <a:endParaRPr kumimoji="1" lang="en-US" altLang="de-DE" sz="2200" b="1"/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3529014" y="2438401"/>
            <a:ext cx="2028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de-DE" sz="2400" b="1"/>
              <a:t>50%  Maximum</a:t>
            </a:r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6116639" y="2438400"/>
            <a:ext cx="222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de-DE" sz="2400" b="1"/>
              <a:t>Restbetrag</a:t>
            </a:r>
          </a:p>
        </p:txBody>
      </p:sp>
      <p:sp>
        <p:nvSpPr>
          <p:cNvPr id="14343" name="Text Box 18"/>
          <p:cNvSpPr txBox="1">
            <a:spLocks noChangeArrowheads="1"/>
          </p:cNvSpPr>
          <p:nvPr/>
        </p:nvSpPr>
        <p:spPr bwMode="auto">
          <a:xfrm>
            <a:off x="5562600" y="5181600"/>
            <a:ext cx="312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de-DE" altLang="de-DE" sz="2000"/>
              <a:t>Übertragung</a:t>
            </a:r>
            <a:endParaRPr kumimoji="1" lang="en-US" altLang="de-DE" sz="2000"/>
          </a:p>
        </p:txBody>
      </p:sp>
      <p:sp>
        <p:nvSpPr>
          <p:cNvPr id="12296" name="Rectangle 35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de-DE" smtClean="0"/>
              <a:t>Für Distrikt 1842 in 2014/15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709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228601"/>
            <a:ext cx="8763000" cy="11858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smtClean="0"/>
              <a:t>Das </a:t>
            </a:r>
            <a:r>
              <a:rPr lang="en-US" altLang="de-DE" i="1" smtClean="0"/>
              <a:t>SHARE </a:t>
            </a:r>
            <a:r>
              <a:rPr lang="en-US" altLang="de-DE" smtClean="0"/>
              <a:t>System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324601" y="3886201"/>
            <a:ext cx="3971925" cy="1757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DA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de-DE" sz="2400" b="1"/>
              <a:t>Ungenutzte DDF übertragen ins nächste Jahr; Distrikte im August benachrichtigt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8170863" y="2168525"/>
            <a:ext cx="1219200" cy="3762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/>
              <a:t>2015/16</a:t>
            </a:r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2532064" y="2625725"/>
            <a:ext cx="1360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3916364" y="2632075"/>
            <a:ext cx="1362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5308600" y="2646363"/>
            <a:ext cx="1390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8080375" y="2640013"/>
            <a:ext cx="1360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6723064" y="2640013"/>
            <a:ext cx="1360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2532063" y="2320925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3897313" y="229235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5289550" y="2286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7" name="Line 15"/>
          <p:cNvSpPr>
            <a:spLocks noChangeShapeType="1"/>
          </p:cNvSpPr>
          <p:nvPr/>
        </p:nvSpPr>
        <p:spPr bwMode="auto">
          <a:xfrm>
            <a:off x="6708775" y="2282825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2600325" y="2119314"/>
            <a:ext cx="1219200" cy="376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/>
              <a:t>2011/12</a:t>
            </a:r>
            <a:endParaRPr lang="en-US" altLang="de-DE" sz="1800" b="1">
              <a:latin typeface="Impact" panose="020B0806030902050204" pitchFamily="34" charset="0"/>
            </a:endParaRPr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8066088" y="229235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9466263" y="2320925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endParaRPr lang="de-DE"/>
          </a:p>
        </p:txBody>
      </p:sp>
      <p:sp>
        <p:nvSpPr>
          <p:cNvPr id="16401" name="AutoShape 23"/>
          <p:cNvSpPr>
            <a:spLocks noChangeArrowheads="1"/>
          </p:cNvSpPr>
          <p:nvPr/>
        </p:nvSpPr>
        <p:spPr bwMode="auto">
          <a:xfrm>
            <a:off x="7696200" y="1143000"/>
            <a:ext cx="1447800" cy="914400"/>
          </a:xfrm>
          <a:prstGeom prst="curvedDownArrow">
            <a:avLst>
              <a:gd name="adj1" fmla="val 31667"/>
              <a:gd name="adj2" fmla="val 63333"/>
              <a:gd name="adj3" fmla="val 33333"/>
            </a:avLst>
          </a:prstGeom>
          <a:gradFill rotWithShape="0">
            <a:gsLst>
              <a:gs pos="0">
                <a:srgbClr val="EADE97"/>
              </a:gs>
              <a:gs pos="50000">
                <a:srgbClr val="CAAD02"/>
              </a:gs>
              <a:gs pos="100000">
                <a:srgbClr val="EADE9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16402" name="Text Box 24"/>
          <p:cNvSpPr txBox="1">
            <a:spLocks noChangeArrowheads="1"/>
          </p:cNvSpPr>
          <p:nvPr/>
        </p:nvSpPr>
        <p:spPr bwMode="auto">
          <a:xfrm>
            <a:off x="9161463" y="293052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3965575" y="2133600"/>
            <a:ext cx="1219200" cy="3762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/>
              <a:t>2012/13</a:t>
            </a:r>
          </a:p>
        </p:txBody>
      </p:sp>
      <p:sp>
        <p:nvSpPr>
          <p:cNvPr id="16404" name="Text Box 26"/>
          <p:cNvSpPr txBox="1">
            <a:spLocks noChangeArrowheads="1"/>
          </p:cNvSpPr>
          <p:nvPr/>
        </p:nvSpPr>
        <p:spPr bwMode="auto">
          <a:xfrm>
            <a:off x="5395913" y="2154239"/>
            <a:ext cx="1219200" cy="376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/>
              <a:t>2013/14</a:t>
            </a:r>
          </a:p>
        </p:txBody>
      </p:sp>
      <p:sp>
        <p:nvSpPr>
          <p:cNvPr id="16405" name="Text Box 27"/>
          <p:cNvSpPr txBox="1">
            <a:spLocks noChangeArrowheads="1"/>
          </p:cNvSpPr>
          <p:nvPr/>
        </p:nvSpPr>
        <p:spPr bwMode="auto">
          <a:xfrm>
            <a:off x="3540125" y="293052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6" name="Text Box 28"/>
          <p:cNvSpPr txBox="1">
            <a:spLocks noChangeArrowheads="1"/>
          </p:cNvSpPr>
          <p:nvPr/>
        </p:nvSpPr>
        <p:spPr bwMode="auto">
          <a:xfrm>
            <a:off x="6813550" y="2168525"/>
            <a:ext cx="1143000" cy="376238"/>
          </a:xfrm>
          <a:prstGeom prst="rect">
            <a:avLst/>
          </a:prstGeom>
          <a:gradFill rotWithShape="1">
            <a:gsLst>
              <a:gs pos="0">
                <a:srgbClr val="CAAD02"/>
              </a:gs>
              <a:gs pos="50000">
                <a:srgbClr val="EADE97"/>
              </a:gs>
              <a:gs pos="100000">
                <a:srgbClr val="CAAD02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/>
              <a:t>2014/15</a:t>
            </a:r>
          </a:p>
        </p:txBody>
      </p:sp>
      <p:sp>
        <p:nvSpPr>
          <p:cNvPr id="16407" name="Line 29"/>
          <p:cNvSpPr>
            <a:spLocks noChangeShapeType="1"/>
          </p:cNvSpPr>
          <p:nvPr/>
        </p:nvSpPr>
        <p:spPr bwMode="auto">
          <a:xfrm flipH="1" flipV="1">
            <a:off x="8780464" y="2625726"/>
            <a:ext cx="28575" cy="12684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408" name="Rectangle 35"/>
          <p:cNvSpPr>
            <a:spLocks noChangeArrowheads="1"/>
          </p:cNvSpPr>
          <p:nvPr/>
        </p:nvSpPr>
        <p:spPr bwMode="auto">
          <a:xfrm>
            <a:off x="1828800" y="4252914"/>
            <a:ext cx="4191000" cy="928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DA3B">
                    <a:alpha val="89803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de-DE" sz="2400" b="1"/>
              <a:t>Ungenutzte DDF einkalkuliert; Distrikte im Mai benachrichtigt</a:t>
            </a:r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 flipH="1" flipV="1">
            <a:off x="7188201" y="3368675"/>
            <a:ext cx="9525" cy="300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 flipV="1">
            <a:off x="5667375" y="3694114"/>
            <a:ext cx="1563688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411" name="Text Box 58"/>
          <p:cNvSpPr txBox="1">
            <a:spLocks noChangeArrowheads="1"/>
          </p:cNvSpPr>
          <p:nvPr/>
        </p:nvSpPr>
        <p:spPr bwMode="auto">
          <a:xfrm>
            <a:off x="2600325" y="2728914"/>
            <a:ext cx="12192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800" b="1"/>
              <a:t>Spenden-eingang</a:t>
            </a:r>
            <a:endParaRPr lang="en-US" altLang="de-DE" sz="1800" b="1">
              <a:latin typeface="Impact" panose="020B0806030902050204" pitchFamily="34" charset="0"/>
            </a:endParaRPr>
          </a:p>
        </p:txBody>
      </p:sp>
      <p:sp>
        <p:nvSpPr>
          <p:cNvPr id="16412" name="Text Box 59"/>
          <p:cNvSpPr txBox="1">
            <a:spLocks noChangeArrowheads="1"/>
          </p:cNvSpPr>
          <p:nvPr/>
        </p:nvSpPr>
        <p:spPr bwMode="auto">
          <a:xfrm>
            <a:off x="6791325" y="2728914"/>
            <a:ext cx="12192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800" b="1"/>
              <a:t>Mittel-vergabe</a:t>
            </a:r>
            <a:endParaRPr lang="en-US" altLang="de-DE" sz="1800" b="1">
              <a:latin typeface="Impact" panose="020B0806030902050204" pitchFamily="34" charset="0"/>
            </a:endParaRPr>
          </a:p>
        </p:txBody>
      </p:sp>
      <p:sp>
        <p:nvSpPr>
          <p:cNvPr id="16413" name="Line 60"/>
          <p:cNvSpPr>
            <a:spLocks noChangeShapeType="1"/>
          </p:cNvSpPr>
          <p:nvPr/>
        </p:nvSpPr>
        <p:spPr bwMode="auto">
          <a:xfrm flipH="1">
            <a:off x="5691188" y="3692525"/>
            <a:ext cx="4762" cy="58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8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540</Words>
  <Application>Microsoft Office PowerPoint</Application>
  <PresentationFormat>Breitbild</PresentationFormat>
  <Paragraphs>154</Paragraphs>
  <Slides>18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Calibri</vt:lpstr>
      <vt:lpstr>Century Gothic</vt:lpstr>
      <vt:lpstr>Impact</vt:lpstr>
      <vt:lpstr>Times New Roman</vt:lpstr>
      <vt:lpstr>Wingdings 3</vt:lpstr>
      <vt:lpstr>Fetzen</vt:lpstr>
      <vt:lpstr>Slide</vt:lpstr>
      <vt:lpstr> Distrikt 1842 –  Seminar zum  TRF-Grant-Management am 11.10.2014  in Landshut  DRFCC (Distrikt Rotary Foundation Committee Chair)   Hans Georg Fick DGSC   (Distrikt Grant Subcommittee Chair)    Steffen Heine</vt:lpstr>
      <vt:lpstr>Global &amp; District Grants</vt:lpstr>
      <vt:lpstr>Finanzierung der Foundation</vt:lpstr>
      <vt:lpstr>Das SHARE System</vt:lpstr>
      <vt:lpstr>Spenden an den  Annual Programs Fund</vt:lpstr>
      <vt:lpstr>Zwei Fonds</vt:lpstr>
      <vt:lpstr>Das SHARE System</vt:lpstr>
      <vt:lpstr>Für Distrikt 1842 in 2014/15</vt:lpstr>
      <vt:lpstr>Das SHARE System</vt:lpstr>
      <vt:lpstr>Wer ist an der Planung beteiligt?</vt:lpstr>
      <vt:lpstr>Planung</vt:lpstr>
      <vt:lpstr>Finanzierungsmodell</vt:lpstr>
      <vt:lpstr>Rotary Deutschland Gemeindienst e. V. (RDG)</vt:lpstr>
      <vt:lpstr>Stewardship</vt:lpstr>
      <vt:lpstr>Stewardship</vt:lpstr>
      <vt:lpstr>Stewardship Aktivitäten</vt:lpstr>
      <vt:lpstr>Qualifizierungsanforderungen</vt:lpstr>
      <vt:lpstr>Club MOU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Distrikt 1842 –  Seminar zum  TRF-Grant-Management am 11.10.2014  in Landshut</dc:title>
  <dc:creator>Dr. Fick</dc:creator>
  <cp:lastModifiedBy>Dr. Fick</cp:lastModifiedBy>
  <cp:revision>14</cp:revision>
  <dcterms:created xsi:type="dcterms:W3CDTF">2014-10-22T07:09:53Z</dcterms:created>
  <dcterms:modified xsi:type="dcterms:W3CDTF">2014-10-22T08:53:25Z</dcterms:modified>
</cp:coreProperties>
</file>