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99" r:id="rId2"/>
    <p:sldId id="300" r:id="rId3"/>
    <p:sldId id="296" r:id="rId4"/>
    <p:sldId id="288" r:id="rId5"/>
    <p:sldId id="292" r:id="rId6"/>
    <p:sldId id="297" r:id="rId7"/>
    <p:sldId id="301" r:id="rId8"/>
    <p:sldId id="298" r:id="rId9"/>
    <p:sldId id="291" r:id="rId10"/>
    <p:sldId id="293" r:id="rId11"/>
    <p:sldId id="294" r:id="rId12"/>
    <p:sldId id="286" r:id="rId13"/>
  </p:sldIdLst>
  <p:sldSz cx="12192000" cy="6858000"/>
  <p:notesSz cx="56261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550"/>
  </p:normalViewPr>
  <p:slideViewPr>
    <p:cSldViewPr snapToGrid="0">
      <p:cViewPr varScale="1">
        <p:scale>
          <a:sx n="83" d="100"/>
          <a:sy n="83" d="100"/>
        </p:scale>
        <p:origin x="6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604FDDE-26B1-47CF-97BD-1337387DD0C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4"/>
            <a:ext cx="243797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66" tIns="49533" rIns="99066" bIns="49533" anchor="t" anchorCtr="0" compatLnSpc="1">
            <a:noAutofit/>
          </a:bodyPr>
          <a:lstStyle>
            <a:lvl1pPr marL="0" marR="0" lvl="0" indent="0" algn="l" defTabSz="99066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C07550-37CF-4C24-83F0-7C0C89AEA2E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186817" y="4"/>
            <a:ext cx="243797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66" tIns="49533" rIns="99066" bIns="49533" anchor="t" anchorCtr="0" compatLnSpc="1">
            <a:noAutofit/>
          </a:bodyPr>
          <a:lstStyle>
            <a:lvl1pPr marL="0" marR="0" lvl="0" indent="0" algn="r" defTabSz="99066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EB833AC-ED29-4AB0-A111-46918A2D5FDB}" type="datetime1">
              <a:rPr lang="de-DE"/>
              <a:pPr lvl="0"/>
              <a:t>26.03.2019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5D34032-92B4-4583-B579-1C757880F7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57175" y="1279525"/>
            <a:ext cx="6140450" cy="34544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AB9D2E99-DAF3-4DED-BF7D-1A51B89DC11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62610" y="4925409"/>
            <a:ext cx="4500880" cy="4029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66" tIns="49533" rIns="99066" bIns="49533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86CAEC-1248-4437-958C-1955136DAFF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1104"/>
            <a:ext cx="243797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66" tIns="49533" rIns="99066" bIns="49533" anchor="b" anchorCtr="0" compatLnSpc="1">
            <a:noAutofit/>
          </a:bodyPr>
          <a:lstStyle>
            <a:lvl1pPr marL="0" marR="0" lvl="0" indent="0" algn="l" defTabSz="99066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28EB2F-41D1-447B-BDA6-464D0B2132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186817" y="9721104"/>
            <a:ext cx="2437977" cy="51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66" tIns="49533" rIns="99066" bIns="49533" anchor="b" anchorCtr="0" compatLnSpc="1">
            <a:noAutofit/>
          </a:bodyPr>
          <a:lstStyle>
            <a:lvl1pPr marL="0" marR="0" lvl="0" indent="0" algn="r" defTabSz="99066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67E0D9-E95B-4248-ACD1-A66FE6E02A2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5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838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45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949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40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4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3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43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00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94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14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11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717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67E0D9-E95B-4248-ACD1-A66FE6E02A2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6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2157ACCA-F4C9-4D3D-BF1F-CE9C58AC1FFA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4A033FE2-C9A3-4ABE-BDF1-4AB8BB45AE0E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F0C168D1-8D18-4E19-B8AE-D2747BA97D1C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319CA989-BD4A-468D-A155-88C46E69D8EE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4752F978-5B4E-47DB-9588-5CC18F4A0A9D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9BDD39DE-33A5-4580-81BB-47E47F57A938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CF1B136F-1BE4-496C-B2EB-75F4E642F182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C35F96-1919-4B65-B37C-D60564373BDD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A1DABDE-C34E-4CE1-8D7C-11A3F8AA6AA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E003BE-846E-40EB-9BD8-FEC75EDCDAE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alt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AD0101B-6221-436F-83B1-146B876870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10089398" y="1792215"/>
            <a:ext cx="990596" cy="304796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57EFF7-BEAD-4E5B-A1C8-F2583B4988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8959597" y="3226822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7425DE9-D523-4C99-B79A-D42FF740E9E3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C7535B-9C23-4935-AFCA-52105AEE9C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1008" y="292608"/>
            <a:ext cx="838203" cy="767684"/>
          </a:xfrm>
        </p:spPr>
        <p:txBody>
          <a:bodyPr/>
          <a:lstStyle>
            <a:lvl1pPr>
              <a:defRPr/>
            </a:lvl1pPr>
          </a:lstStyle>
          <a:p>
            <a:pPr lvl="0"/>
            <a:fld id="{5A38907A-F021-489D-89BB-4473F56DE4E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4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AFB6970-5AB3-4AAB-9379-7738BA0E9B7E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 err="1"/>
              <a:t>Resim</a:t>
            </a:r>
            <a:r>
              <a:rPr lang="en-GB" dirty="0"/>
              <a:t> </a:t>
            </a:r>
            <a:r>
              <a:rPr lang="en-GB" dirty="0" err="1"/>
              <a:t>eklemek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simgeye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8624CA-ABA2-402C-B718-4A62B465F9C6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154960" y="5536664"/>
            <a:ext cx="8825651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12083C6-701C-4BD6-8A5A-5D419FE907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4F5749C-4DDF-4DA2-9068-33937F68FE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A428C49-F4B8-4F3C-84FB-629304B473C3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88CC0-C722-4D27-8AF1-BA7483509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72996D-B66F-418A-8E8C-13D6CDDAED3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9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26537543-6AB6-4221-9C71-5B9A3A471853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5D2FD2FB-77D1-4057-AC39-0209647BC113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92E26F53-37AD-4265-8BBB-8BD63108E28B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F34E3E1B-94A7-40F7-8D41-03AE9DADB7E4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92D5019B-C1AE-4273-812D-803E44992E96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79C2F4B6-74C7-49E1-98D1-0B009A63969D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5E5090CB-4BA9-442A-9EC2-1D392DD5494A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CA97EEB-61D7-405D-9417-04750729E567}"/>
                </a:ext>
              </a:extLst>
            </p:cNvPr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2DD27C4-601D-410C-AB16-9353DF693FFA}"/>
                </a:ext>
              </a:extLst>
            </p:cNvPr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+- f4 0 f2"/>
                <a:gd name="f93" fmla="+- f3 0 f2"/>
                <a:gd name="f94" fmla="*/ f93 1 10000"/>
                <a:gd name="f95" fmla="*/ f92 1 7946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61981DF-4665-482E-9861-079B3D4C5FE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C4CA403-878C-4535-AD0C-AA8CC12965C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54951" y="1063419"/>
            <a:ext cx="8825660" cy="137975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5E2A4C-190B-4FD3-A14E-89A95F6C6D62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E19831C-7895-4FFC-9A10-0BC87D7BE5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7DFDDD6-C961-41FF-86E0-1BF574FFAF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E42F6AD-F616-43CE-8451-86EBF9BC798D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7C254DB-4FFD-40B3-8768-2598F22B44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99874-0782-4445-BF0E-5E9FB25F639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72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2D78252-067D-4993-8F49-DB641B69EA11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4EC96B19-E037-45A7-8C0D-81D90B50DF2F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E7F3E33A-6C85-4280-845B-361C3A1AD207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DEBD86FA-35F5-4177-91A4-E2F3416C6DF7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60A85D00-542C-4501-BA1A-F184FBD10B3F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EE5BC452-310D-4284-9F95-E9A416C81CA7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A665AAB0-F0D8-4BB0-B3B4-7CFD318B9738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2198503-524C-4CD2-9CEF-B884EE75A90E}"/>
                </a:ext>
              </a:extLst>
            </p:cNvPr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6ED5D18-204C-4D2D-80A2-9D4E9127C2F2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26CC5A-E534-44D1-9A83-0C7A3976520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7202F8F0-1627-4D2C-B17F-D211668169C7}"/>
              </a:ext>
            </a:extLst>
          </p:cNvPr>
          <p:cNvSpPr txBox="1"/>
          <p:nvPr/>
        </p:nvSpPr>
        <p:spPr>
          <a:xfrm>
            <a:off x="9719441" y="2631816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600" b="0" i="0" u="none" strike="noStrike" kern="1200" cap="none" spc="0" baseline="0" dirty="0">
                <a:solidFill>
                  <a:srgbClr val="ACD433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44B3B8A-8716-4693-85D8-B4776159DBFA}"/>
              </a:ext>
            </a:extLst>
          </p:cNvPr>
          <p:cNvSpPr txBox="1"/>
          <p:nvPr/>
        </p:nvSpPr>
        <p:spPr>
          <a:xfrm>
            <a:off x="898297" y="591095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600" b="0" i="0" u="none" strike="noStrike" kern="1200" cap="none" spc="0" baseline="0" dirty="0">
                <a:solidFill>
                  <a:srgbClr val="ACD433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6C224-398A-44D4-B09A-23C39950D5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81875" y="980520"/>
            <a:ext cx="8453902" cy="269824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CE1E12C-C667-41DB-83EE-01FFACCC5BB7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945943" y="3678768"/>
            <a:ext cx="7725774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A65EC31-DCFB-4D83-B487-3B814AC7C0FF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F5346F1-4446-4839-B5E9-33CCD7A87F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92CB853-9292-494F-A59F-A865B6C738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D9F30DFC-3E7B-49F0-B77C-A990542A2691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886E92F-7F73-450A-A16B-7F7CBC5CED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92916-BF53-4E4A-A94B-3ACDE1F51DC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85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18B35B48-5A97-470F-B232-EECBE0AD8142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5BEA2ECC-4F51-4994-832E-FD537131FE21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0B128E28-18B6-4C60-8F6E-6661B8CC9218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3">
              <a:extLst>
                <a:ext uri="{FF2B5EF4-FFF2-40B4-BE49-F238E27FC236}">
                  <a16:creationId xmlns:a16="http://schemas.microsoft.com/office/drawing/2014/main" id="{80C4E04E-2B52-4917-89D4-689628B30756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07881A49-4AC1-4212-A347-CEBA3664BFD1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537724E0-7022-47DA-8D1B-A78E40D181D6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E1F86457-E02E-4180-95E0-9C195E08A18E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74FC0CD-EE88-4193-8EDC-8FC941F12743}"/>
                </a:ext>
              </a:extLst>
            </p:cNvPr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4130AB7-4863-4765-8005-353946DB069E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B7720F5-ED5F-4753-9B42-B0BE0CB93E1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979B123-A5E5-4405-97EA-18B4CD9BCC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65D7C41-832A-4E71-B820-529FDEA4B433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154951" y="5033067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B16588E-9A9F-4538-95DF-9241C4097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97257F2-C7BF-4330-AEA5-22F83EE8B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7E9A81A-E014-48BB-BDC7-BD5FB793BF30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A288141-5210-4F20-8E58-8847D5D131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B89EB-8D7B-4CB7-8C02-850131B7A3E7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09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849E263-DA86-43D1-B743-9DFDBDF2BB40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154951" y="3193560"/>
            <a:ext cx="3129168" cy="28334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B21B33E-D222-487F-AA65-B27C0B334D81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4512719" y="2603497"/>
            <a:ext cx="314538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53A2F-9AAA-4800-A0FE-BFA80E4CB3A6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4512719" y="3193560"/>
            <a:ext cx="3145380" cy="28334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298FA-0611-480B-9BB0-A9D10D077F26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7886700" y="2617296"/>
            <a:ext cx="316102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BFB44D-6928-4C3F-91F2-6D542449458E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7886700" y="3193560"/>
            <a:ext cx="3164720" cy="28334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8043A548-FE11-49D3-9CC1-16B05E55B2D7}"/>
              </a:ext>
            </a:extLst>
          </p:cNvPr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ACD433">
                <a:alpha val="41000"/>
              </a:srgbClr>
            </a:solidFill>
            <a:prstDash val="solid"/>
            <a:miter/>
          </a:ln>
        </p:spPr>
      </p:cxn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511611E6-F133-4A34-8539-C86056936982}"/>
              </a:ext>
            </a:extLst>
          </p:cNvPr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ACD433">
                <a:alpha val="41000"/>
              </a:srgbClr>
            </a:solidFill>
            <a:prstDash val="solid"/>
            <a:miter/>
          </a:ln>
        </p:spPr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9D49417-CF9F-43A0-B4F1-07B5632533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A894551-E465-4986-A0F6-916B8C2E68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0B88433-F254-4E5C-9BE7-FEC09B4DDD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BE28E1-4838-471B-8559-A6DA3E726D7A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3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57495F9-A64C-4742-B292-AB046E592199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 err="1"/>
              <a:t>Resim</a:t>
            </a:r>
            <a:r>
              <a:rPr lang="en-GB" dirty="0"/>
              <a:t> </a:t>
            </a:r>
            <a:r>
              <a:rPr lang="en-GB" dirty="0" err="1"/>
              <a:t>eklemek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simgeye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465AA00-BC7F-4A43-BD04-81CDF10FF14E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9153302-E3CC-4696-B421-3BD61ADEE0F7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4572539" y="4532845"/>
            <a:ext cx="3046762" cy="65115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4A09DB-A189-40B5-943A-31380A933D7C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 err="1"/>
              <a:t>Resim</a:t>
            </a:r>
            <a:r>
              <a:rPr lang="en-GB" dirty="0"/>
              <a:t> </a:t>
            </a:r>
            <a:r>
              <a:rPr lang="en-GB" dirty="0" err="1"/>
              <a:t>eklemek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simgeye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8E4A190-7D60-4595-B533-29F619C94EF5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4568863" y="5183998"/>
            <a:ext cx="3050438" cy="84305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71E112-1B91-4BF3-87B4-8644020576AA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7983434" y="4532845"/>
            <a:ext cx="3050438" cy="65115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086C6D-32AA-4EA9-A9D1-DC8358687A98}"/>
              </a:ext>
            </a:extLst>
          </p:cNvPr>
          <p:cNvSpPr txBox="1">
            <a:spLocks noGrp="1"/>
          </p:cNvSpPr>
          <p:nvPr>
            <p:ph type="pic" idx="4294967295" hasCustomPrompt="1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 err="1"/>
              <a:t>Resim</a:t>
            </a:r>
            <a:r>
              <a:rPr lang="en-GB" dirty="0"/>
              <a:t> </a:t>
            </a:r>
            <a:r>
              <a:rPr lang="en-GB" dirty="0" err="1"/>
              <a:t>eklemek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simgeye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DBE0ED8-5444-4AFA-830D-431CEAC87FFF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7983434" y="5183998"/>
            <a:ext cx="3050438" cy="84305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59583AC9-6828-49DD-BDCC-12D8C99257A7}"/>
              </a:ext>
            </a:extLst>
          </p:cNvPr>
          <p:cNvCxnSpPr/>
          <p:nvPr/>
        </p:nvCxnSpPr>
        <p:spPr>
          <a:xfrm>
            <a:off x="4388150" y="2603497"/>
            <a:ext cx="0" cy="3517597"/>
          </a:xfrm>
          <a:prstGeom prst="straightConnector1">
            <a:avLst/>
          </a:prstGeom>
          <a:noFill/>
          <a:ln w="12701" cap="rnd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6CCB5C01-2C7E-49FB-ADB7-04B7DFE6041B}"/>
              </a:ext>
            </a:extLst>
          </p:cNvPr>
          <p:cNvCxnSpPr/>
          <p:nvPr/>
        </p:nvCxnSpPr>
        <p:spPr>
          <a:xfrm>
            <a:off x="7801907" y="2603497"/>
            <a:ext cx="0" cy="3492506"/>
          </a:xfrm>
          <a:prstGeom prst="straightConnector1">
            <a:avLst/>
          </a:prstGeom>
          <a:noFill/>
          <a:ln w="12701" cap="rnd">
            <a:solidFill>
              <a:srgbClr val="ACD433">
                <a:alpha val="40000"/>
              </a:srgbClr>
            </a:solidFill>
            <a:prstDash val="solid"/>
            <a:miter/>
          </a:ln>
        </p:spPr>
      </p:cxn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0F1B057-B5A9-4B8F-AE5D-F274760FDE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AF43E39E-AC54-4C48-8431-4BB9064D97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434B746-79F1-4233-B28F-1E43453F47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4FA38A-3362-4345-9225-4697C09E2A1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5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BCF4C1-EC4A-4F65-88B5-C50C7DC29E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A266DB-FDB0-41BF-8028-645275E483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B5B3A4-F55A-4586-BFCA-CDEF5D8200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CD5DB-94D3-41FA-B01D-C59E32F95F2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0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D59F6CD-F83E-4CB1-AFF7-AC811BB33B31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07ED874F-9B09-438B-83FC-A0A63424078B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52DAF4C2-A9CB-4CB6-8EAF-2FDB212752FF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6775B22B-638F-4855-9BB8-8313B91AE3C0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E677EA37-E949-4163-AA0E-315DE1B3C506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2827840C-F108-4932-A95C-A78BB1A21939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BBD9936E-7AE4-460E-992A-53F894ED6B22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56C5247-E96C-4920-B91D-88455B446C02}"/>
                </a:ext>
              </a:extLst>
            </p:cNvPr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22D65779-9DB9-4F45-BE42-8273A78ECCA3}"/>
                </a:ext>
              </a:extLst>
            </p:cNvPr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8490AEA-3FC6-442B-B9EB-8BB842755213}"/>
                </a:ext>
              </a:extLst>
            </p:cNvPr>
            <p:cNvSpPr/>
            <p:nvPr/>
          </p:nvSpPr>
          <p:spPr>
            <a:xfrm rot="5400013">
              <a:off x="4449237" y="280172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2D5553D-C85D-4777-ADEE-EC40646B3A85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Vertical Title 1">
            <a:extLst>
              <a:ext uri="{FF2B5EF4-FFF2-40B4-BE49-F238E27FC236}">
                <a16:creationId xmlns:a16="http://schemas.microsoft.com/office/drawing/2014/main" id="{1D40EE18-DF8F-4B69-BC00-E83B5EE0A874}"/>
              </a:ext>
            </a:extLst>
          </p:cNvPr>
          <p:cNvSpPr txBox="1">
            <a:spLocks noGrp="1"/>
          </p:cNvSpPr>
          <p:nvPr>
            <p:ph type="title" orient="vert" hasCustomPrompt="1"/>
          </p:nvPr>
        </p:nvSpPr>
        <p:spPr>
          <a:xfrm>
            <a:off x="8576751" y="1278468"/>
            <a:ext cx="1413936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87C76A8E-0986-4E86-8281-9748715C73DC}"/>
              </a:ext>
            </a:extLst>
          </p:cNvPr>
          <p:cNvSpPr txBox="1">
            <a:spLocks noGrp="1"/>
          </p:cNvSpPr>
          <p:nvPr>
            <p:ph type="body" orient="vert" idx="1" hasCustomPrompt="1"/>
          </p:nvPr>
        </p:nvSpPr>
        <p:spPr>
          <a:xfrm>
            <a:off x="1154951" y="1278468"/>
            <a:ext cx="6247546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2D90786-005E-400C-81DD-6F0475E0C2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A9AEFB6-CF78-40C0-BD84-81695356F8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1967B1B-74C9-4563-B6A6-A50E6A699FD5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BF788C4-6037-4931-AE6A-ED62CC9EFD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1BB21-1AC6-4007-8B00-00F80C7D9F3D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37EA8A-536E-410D-B33C-7F6BDD9BA4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42DF80-98C4-41A3-8D15-8B706C415D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731A2-901E-49FA-BC9A-2CA9E18013D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72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F27D6E7C-231E-4671-8788-84B6A5907B7E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3FE6BF7D-6D95-4843-9660-2B7D7D6491B7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9CBACA24-59BE-4AC7-AF0A-FDB7C1F6A466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1E95C526-F8F3-4737-A615-3BD62412CB15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06B98585-3CCB-4097-B702-64F8B3DB6115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EB47923F-3263-4A3F-918A-352678057566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EB86665B-AF3D-40EA-B067-B552AFCC7F17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B1E65C0A-59C3-4967-A0CC-FFB3EEFA2D68}"/>
                </a:ext>
              </a:extLst>
            </p:cNvPr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56DF8C-4AB5-46DB-9FEC-02329E582CBB}"/>
                </a:ext>
              </a:extLst>
            </p:cNvPr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6C5C3CC-2EB5-4BFE-8421-3EBE6911C3A1}"/>
                </a:ext>
              </a:extLst>
            </p:cNvPr>
            <p:cNvSpPr/>
            <p:nvPr/>
          </p:nvSpPr>
          <p:spPr>
            <a:xfrm rot="16200004">
              <a:off x="3787248" y="280171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66E32B9-CCA4-41DD-B928-8823BE45666D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1E3A2A9-C3BD-4BD7-90D8-2270135F25F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54960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234562-96D6-4055-B84C-D2F99E6B451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95554" y="2677646"/>
            <a:ext cx="3755376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7BC4FAC-EA5B-498B-8087-44E6F7EE25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5ADA38-31FB-4BD6-85AB-DEA0CE5362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00E0D40-A6B2-416E-9FC6-9A94D2D0195A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116AC67-B6E0-4694-8980-385BDE4863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A7E24-C66D-4A6A-BD6E-CD69040D756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4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6CE2C22-E8D8-4033-9A5C-01CC6F2EE11D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7309B2E-B230-48F7-9938-AA6AA22997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FC92938-D693-4270-959A-2771C7804D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8D794E9-6C63-4979-A8EE-8D8B5B7E0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B8398F-3515-4891-AC51-2F8767B18CA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5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1022B5F-0B74-4B27-86CE-8C020C57B391}"/>
              </a:ext>
            </a:extLst>
          </p:cNvPr>
          <p:cNvSpPr txBox="1">
            <a:spLocks noGrp="1"/>
          </p:cNvSpPr>
          <p:nvPr>
            <p:ph idx="2" hasCustomPrompt="1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CE65D88-527D-4297-A673-9ADAA9D89A0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E40847E-62DC-4A7C-A443-BD702BE4B85E}"/>
              </a:ext>
            </a:extLst>
          </p:cNvPr>
          <p:cNvSpPr txBox="1">
            <a:spLocks noGrp="1"/>
          </p:cNvSpPr>
          <p:nvPr>
            <p:ph idx="4" hasCustomPrompt="1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C9F608D-1E80-4A61-9444-D7077D3FE9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050B45B-316D-4499-8DB6-6F54A281BD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A579C16-8947-40F6-A604-D2D76972DC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9B2C5-F5C9-4046-A3FB-7E96DC45D69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54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E150A45-2159-40EB-AC42-BF900D2B09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9320A9-6AD8-4BBB-81C0-3EA24CA3F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0B5AD-B0A9-4158-A073-8EADC04562E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09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91CE1-4BE5-4A71-97CF-636DFA2A5C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9ED89-C5D4-487D-8B26-E19E712180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2F07FF-1B3F-465B-99E3-1EB747B57777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8772F8-9B77-453E-B0ED-69D497F9AA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7F5B2-3B31-4E7C-AFE2-B88A4D3ECF6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9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3ED83094-59B1-4766-BAE1-827D781997C4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F5DF39ED-3BAB-4C32-B2D7-E6135697F897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5">
              <a:extLst>
                <a:ext uri="{FF2B5EF4-FFF2-40B4-BE49-F238E27FC236}">
                  <a16:creationId xmlns:a16="http://schemas.microsoft.com/office/drawing/2014/main" id="{E869B380-FDC1-4849-ABE2-F6D7A187C8FD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7A327AF2-ED1F-4734-BC99-9C1E355A77EE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482B4EF3-CFF7-47AD-BD46-56E1AEE0C4DC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D9716B56-C156-4674-998A-EFE08BF09164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A6925965-7590-46A3-B23C-1B39A388A3A0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1932D100-7C31-47FB-B3E1-49CB74E45DB7}"/>
                </a:ext>
              </a:extLst>
            </p:cNvPr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4D84B76-3D63-409E-8645-D348743066B2}"/>
                </a:ext>
              </a:extLst>
            </p:cNvPr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79466C3-9089-4DCD-B96D-B71F8A640058}"/>
                </a:ext>
              </a:extLst>
            </p:cNvPr>
            <p:cNvSpPr/>
            <p:nvPr/>
          </p:nvSpPr>
          <p:spPr>
            <a:xfrm rot="16200004">
              <a:off x="2229375" y="280171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648F1-E4EB-4596-BEE0-CE4E1AEEF70E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8A14B37-FF42-433E-9956-7D914528DE1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54951" y="1295403"/>
            <a:ext cx="2793162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F944DA-5338-4E44-B58F-85AE71A839CB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5781147" y="1447796"/>
            <a:ext cx="5190061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  <a:p>
            <a:pPr lvl="1"/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2"/>
            <a:r>
              <a:rPr lang="en-GB" dirty="0" err="1"/>
              <a:t>Üçüncü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3"/>
            <a:r>
              <a:rPr lang="en-GB" dirty="0" err="1"/>
              <a:t>Dördüncü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  <a:p>
            <a:pPr lvl="4"/>
            <a:r>
              <a:rPr lang="en-GB" dirty="0" err="1"/>
              <a:t>Beşinci</a:t>
            </a:r>
            <a:r>
              <a:rPr lang="en-GB" dirty="0"/>
              <a:t> </a:t>
            </a:r>
            <a:r>
              <a:rPr lang="en-GB" dirty="0" err="1"/>
              <a:t>düzey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0754FB2-B83B-4F0D-A60A-B16CEF51EB3A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1154951" y="2895603"/>
            <a:ext cx="2793153" cy="3129277"/>
          </a:xfrm>
        </p:spPr>
        <p:txBody>
          <a:bodyPr/>
          <a:lstStyle>
            <a:lvl1pPr marL="0" indent="0">
              <a:buNone/>
              <a:defRPr sz="1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91EE098D-34A2-4EAD-AAEB-2FEB68309E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C19FA6F-FC4E-47D4-BC3A-B2D031A3B7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E4776C1B-6EFB-481E-A271-E28FDF0DE6B0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EB04FC5-A4D6-4BCF-B25B-621C1AE2F1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B12D1-F049-4729-B142-6985ADF0C0F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6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38E845B2-9EB7-484B-B6F1-443EC631B878}"/>
              </a:ext>
            </a:extLst>
          </p:cNvPr>
          <p:cNvGrpSpPr/>
          <p:nvPr/>
        </p:nvGrpSpPr>
        <p:grpSpPr>
          <a:xfrm>
            <a:off x="0" y="-2377"/>
            <a:ext cx="12191996" cy="6867023"/>
            <a:chOff x="0" y="-2377"/>
            <a:chExt cx="12191996" cy="686702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CC6F66BC-48CC-4F28-A817-150EEEBBECEA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CAF6C2C9-5E60-4C4B-B80B-C1036C3A3E5E}"/>
                </a:ext>
              </a:extLst>
            </p:cNvPr>
            <p:cNvSpPr/>
            <p:nvPr/>
          </p:nvSpPr>
          <p:spPr>
            <a:xfrm>
              <a:off x="3218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1000"/>
                  </a:srgbClr>
                </a:gs>
                <a:gs pos="100000">
                  <a:srgbClr val="F7F7F7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D1326DCA-589B-423A-8B97-8F76A5526C9E}"/>
                </a:ext>
              </a:extLst>
            </p:cNvPr>
            <p:cNvSpPr/>
            <p:nvPr/>
          </p:nvSpPr>
          <p:spPr>
            <a:xfrm>
              <a:off x="1746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8000"/>
                  </a:srgbClr>
                </a:gs>
                <a:gs pos="100000">
                  <a:srgbClr val="F7F7F7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7C31C28A-D9BB-451F-941C-753CE2D1409A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7000"/>
                  </a:srgbClr>
                </a:gs>
                <a:gs pos="100000">
                  <a:srgbClr val="F7F7F7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514F3FB6-ADF6-4463-8148-18A968773296}"/>
                </a:ext>
              </a:extLst>
            </p:cNvPr>
            <p:cNvSpPr/>
            <p:nvPr/>
          </p:nvSpPr>
          <p:spPr>
            <a:xfrm>
              <a:off x="7999408" y="-237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0C9D0F73-5920-4BED-AAE5-E554CBB8385A}"/>
                </a:ext>
              </a:extLst>
            </p:cNvPr>
            <p:cNvSpPr/>
            <p:nvPr/>
          </p:nvSpPr>
          <p:spPr>
            <a:xfrm>
              <a:off x="8609011" y="5874050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F7F7F7">
                    <a:alpha val="14000"/>
                  </a:srgbClr>
                </a:gs>
                <a:gs pos="100000">
                  <a:srgbClr val="F7F7F7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844B05A-2A0C-4711-86B4-9FADB59382A9}"/>
                </a:ext>
              </a:extLst>
            </p:cNvPr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28E22AB-A57A-4814-984E-D810C3FE4454}"/>
                </a:ext>
              </a:extLst>
            </p:cNvPr>
            <p:cNvSpPr/>
            <p:nvPr/>
          </p:nvSpPr>
          <p:spPr>
            <a:xfrm rot="16200004">
              <a:off x="3295438" y="280171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959ADE-CAAA-4148-A39B-AFEE401C6132}"/>
                </a:ext>
              </a:extLst>
            </p:cNvPr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2B01674-EAD0-452E-BCE2-26ABCB5ACA00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C4C2B9F-BFDD-4869-846A-0B66425DC11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53908" y="1693331"/>
            <a:ext cx="3860258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stilini</a:t>
            </a:r>
            <a:r>
              <a:rPr lang="en-GB" dirty="0"/>
              <a:t> </a:t>
            </a:r>
            <a:r>
              <a:rPr lang="en-GB" dirty="0" err="1"/>
              <a:t>düzenlemek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0409A6B-AE5A-4661-BDEC-125E39522576}"/>
              </a:ext>
            </a:extLst>
          </p:cNvPr>
          <p:cNvSpPr txBox="1">
            <a:spLocks noGrp="1"/>
          </p:cNvSpPr>
          <p:nvPr>
            <p:ph type="pic" idx="1" hasCustomPrompt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 err="1"/>
              <a:t>Resim</a:t>
            </a:r>
            <a:r>
              <a:rPr lang="en-GB" dirty="0"/>
              <a:t> </a:t>
            </a:r>
            <a:r>
              <a:rPr lang="en-GB" dirty="0" err="1"/>
              <a:t>eklemek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simgeye</a:t>
            </a:r>
            <a:r>
              <a:rPr lang="en-GB" dirty="0"/>
              <a:t> </a:t>
            </a:r>
            <a:r>
              <a:rPr lang="en-GB" dirty="0" err="1"/>
              <a:t>tıklayın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3A3FE3B-88AE-4E13-AF34-D5328457FDE9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ACD433"/>
                </a:solidFill>
              </a:defRPr>
            </a:lvl1pPr>
          </a:lstStyle>
          <a:p>
            <a:pPr lvl="0"/>
            <a:r>
              <a:rPr lang="en-GB" dirty="0" err="1"/>
              <a:t>Asıl</a:t>
            </a:r>
            <a:r>
              <a:rPr lang="en-GB" dirty="0"/>
              <a:t> </a:t>
            </a:r>
            <a:r>
              <a:rPr lang="en-GB" dirty="0" err="1"/>
              <a:t>metin</a:t>
            </a:r>
            <a:r>
              <a:rPr lang="en-GB" dirty="0"/>
              <a:t> </a:t>
            </a:r>
            <a:r>
              <a:rPr lang="en-GB" dirty="0" err="1"/>
              <a:t>stillerini</a:t>
            </a:r>
            <a:r>
              <a:rPr lang="en-GB" dirty="0"/>
              <a:t> </a:t>
            </a:r>
            <a:r>
              <a:rPr lang="en-GB" dirty="0" err="1"/>
              <a:t>düzenle</a:t>
            </a:r>
            <a:endParaRPr lang="en-GB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A92C8491-3BF0-4824-9C88-E95809162C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0940" y="6394060"/>
            <a:ext cx="990596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9/7/2018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048E7A34-AC70-46AF-A02B-2DE8FD1D9E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28358" y="6391838"/>
            <a:ext cx="3859792" cy="3047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MGR 1.0 - 05.09.2018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607E32-67D5-4F8D-A2C0-0C2DD4D19E5A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23B114D-37EA-4AD8-872F-416EF23F9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96D2D-4E4D-472E-91BC-4790231E7508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DF11DDCA-3A59-4D82-8336-AF9260903066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1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1BFAEAA7-03F8-4A54-8369-1A9F98512C05}"/>
              </a:ext>
            </a:extLst>
          </p:cNvPr>
          <p:cNvSpPr/>
          <p:nvPr/>
        </p:nvSpPr>
        <p:spPr>
          <a:xfrm>
            <a:off x="3218" y="2667003"/>
            <a:ext cx="4190996" cy="4190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7F7F7">
                  <a:alpha val="11000"/>
                </a:srgbClr>
              </a:gs>
              <a:gs pos="100000">
                <a:srgbClr val="F7F7F7">
                  <a:alpha val="10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48364762-A847-4CB4-B9D4-A04E81DBF0A1}"/>
              </a:ext>
            </a:extLst>
          </p:cNvPr>
          <p:cNvSpPr/>
          <p:nvPr/>
        </p:nvSpPr>
        <p:spPr>
          <a:xfrm>
            <a:off x="1746" y="2895603"/>
            <a:ext cx="2362196" cy="2362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7F7F7">
                  <a:alpha val="8000"/>
                </a:srgbClr>
              </a:gs>
              <a:gs pos="100000">
                <a:srgbClr val="F7F7F7">
                  <a:alpha val="8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60EB0DC3-9F98-4725-8DFB-7D186C029F47}"/>
              </a:ext>
            </a:extLst>
          </p:cNvPr>
          <p:cNvSpPr/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7F7F7">
                  <a:alpha val="7000"/>
                </a:srgbClr>
              </a:gs>
              <a:gs pos="100000">
                <a:srgbClr val="F7F7F7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90BF0FF7-0DD4-4E25-BD17-BAFAFC662365}"/>
              </a:ext>
            </a:extLst>
          </p:cNvPr>
          <p:cNvSpPr/>
          <p:nvPr/>
        </p:nvSpPr>
        <p:spPr>
          <a:xfrm>
            <a:off x="7999408" y="-2377"/>
            <a:ext cx="1600200" cy="16002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7F7F7">
                  <a:alpha val="14000"/>
                </a:srgbClr>
              </a:gs>
              <a:gs pos="100000">
                <a:srgbClr val="F7F7F7">
                  <a:alpha val="7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933B676-A31D-4EE4-84D0-F9892B6E7582}"/>
              </a:ext>
            </a:extLst>
          </p:cNvPr>
          <p:cNvSpPr/>
          <p:nvPr/>
        </p:nvSpPr>
        <p:spPr>
          <a:xfrm>
            <a:off x="8609011" y="5874050"/>
            <a:ext cx="990596" cy="990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7F7F7">
                  <a:alpha val="14000"/>
                </a:srgbClr>
              </a:gs>
              <a:gs pos="100000">
                <a:srgbClr val="F7F7F7">
                  <a:alpha val="7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95C69DB-F5CB-4F5E-B5FC-F29319A2E9A0}"/>
              </a:ext>
            </a:extLst>
          </p:cNvPr>
          <p:cNvSpPr/>
          <p:nvPr/>
        </p:nvSpPr>
        <p:spPr>
          <a:xfrm rot="21010064">
            <a:off x="8490945" y="1797519"/>
            <a:ext cx="3299411" cy="440923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5291"/>
              <a:gd name="f5" fmla="val 85"/>
              <a:gd name="f6" fmla="val 2532"/>
              <a:gd name="f7" fmla="val 1736"/>
              <a:gd name="f8" fmla="val 3911"/>
              <a:gd name="f9" fmla="val 7524"/>
              <a:gd name="f10" fmla="val 5298"/>
              <a:gd name="f11" fmla="val 9958"/>
              <a:gd name="f12" fmla="val 9989"/>
              <a:gd name="f13" fmla="val 1958"/>
              <a:gd name="f14" fmla="val 9969"/>
              <a:gd name="f15" fmla="val 3333"/>
              <a:gd name="f16" fmla="val 9667"/>
              <a:gd name="f17" fmla="val 204"/>
              <a:gd name="f18" fmla="val 9334"/>
              <a:gd name="f19" fmla="val 400"/>
              <a:gd name="f20" fmla="val 9001"/>
              <a:gd name="f21" fmla="val 590"/>
              <a:gd name="f22" fmla="val 8667"/>
              <a:gd name="f23" fmla="val 753"/>
              <a:gd name="f24" fmla="val 8333"/>
              <a:gd name="f25" fmla="val 917"/>
              <a:gd name="f26" fmla="val 7999"/>
              <a:gd name="f27" fmla="val 1071"/>
              <a:gd name="f28" fmla="val 7669"/>
              <a:gd name="f29" fmla="val 1202"/>
              <a:gd name="f30" fmla="val 7333"/>
              <a:gd name="f31" fmla="val 1325"/>
              <a:gd name="f32" fmla="val 7000"/>
              <a:gd name="f33" fmla="val 1440"/>
              <a:gd name="f34" fmla="val 6673"/>
              <a:gd name="f35" fmla="val 1538"/>
              <a:gd name="f36" fmla="val 6340"/>
              <a:gd name="f37" fmla="val 1636"/>
              <a:gd name="f38" fmla="val 6013"/>
              <a:gd name="f39" fmla="val 1719"/>
              <a:gd name="f40" fmla="val 5686"/>
              <a:gd name="f41" fmla="val 1784"/>
              <a:gd name="f42" fmla="val 5359"/>
              <a:gd name="f43" fmla="val 1850"/>
              <a:gd name="f44" fmla="val 5036"/>
              <a:gd name="f45" fmla="val 1906"/>
              <a:gd name="f46" fmla="val 4717"/>
              <a:gd name="f47" fmla="val 1948"/>
              <a:gd name="f48" fmla="val 4396"/>
              <a:gd name="f49" fmla="val 1980"/>
              <a:gd name="f50" fmla="val 4079"/>
              <a:gd name="f51" fmla="val 2013"/>
              <a:gd name="f52" fmla="val 3766"/>
              <a:gd name="f53" fmla="val 2029"/>
              <a:gd name="f54" fmla="val 3454"/>
              <a:gd name="f55" fmla="val 2046"/>
              <a:gd name="f56" fmla="val 3145"/>
              <a:gd name="f57" fmla="val 2053"/>
              <a:gd name="f58" fmla="val 2839"/>
              <a:gd name="f59" fmla="val 2537"/>
              <a:gd name="f60" fmla="val 2238"/>
              <a:gd name="f61" fmla="val 1943"/>
              <a:gd name="f62" fmla="val 2004"/>
              <a:gd name="f63" fmla="val 1653"/>
              <a:gd name="f64" fmla="val 1368"/>
              <a:gd name="f65" fmla="val 1955"/>
              <a:gd name="f66" fmla="val 1085"/>
              <a:gd name="f67" fmla="val 1915"/>
              <a:gd name="f68" fmla="val 806"/>
              <a:gd name="f69" fmla="val 1873"/>
              <a:gd name="f70" fmla="val 533"/>
              <a:gd name="f71" fmla="val 1833"/>
              <a:gd name="f72" fmla="val 1726"/>
              <a:gd name="f73" fmla="val 28"/>
              <a:gd name="f74" fmla="val 1995"/>
              <a:gd name="f75" fmla="val 57"/>
              <a:gd name="f76" fmla="val 2263"/>
              <a:gd name="f77" fmla="*/ f0 1 10000"/>
              <a:gd name="f78" fmla="*/ f1 1 5291"/>
              <a:gd name="f79" fmla="+- f4 0 f2"/>
              <a:gd name="f80" fmla="+- f3 0 f2"/>
              <a:gd name="f81" fmla="*/ f80 1 10000"/>
              <a:gd name="f82" fmla="*/ f79 1 5291"/>
              <a:gd name="f83" fmla="*/ f2 1 f81"/>
              <a:gd name="f84" fmla="*/ f3 1 f81"/>
              <a:gd name="f85" fmla="*/ f2 1 f82"/>
              <a:gd name="f86" fmla="*/ f4 1 f82"/>
              <a:gd name="f87" fmla="*/ f83 f77 1"/>
              <a:gd name="f88" fmla="*/ f84 f77 1"/>
              <a:gd name="f89" fmla="*/ f86 f78 1"/>
              <a:gd name="f90" fmla="*/ f85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0000" h="5291">
                <a:moveTo>
                  <a:pt x="f5" y="f6"/>
                </a:moveTo>
                <a:cubicBezTo>
                  <a:pt x="f7" y="f8"/>
                  <a:pt x="f9" y="f10"/>
                  <a:pt x="f11" y="f4"/>
                </a:cubicBezTo>
                <a:cubicBezTo>
                  <a:pt x="f12" y="f13"/>
                  <a:pt x="f14" y="f15"/>
                  <a:pt x="f3" y="f2"/>
                </a:cubicBezTo>
                <a:lnTo>
                  <a:pt x="f3" y="f2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5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" y="f72"/>
                </a:lnTo>
                <a:cubicBezTo>
                  <a:pt x="f73" y="f74"/>
                  <a:pt x="f75" y="f76"/>
                  <a:pt x="f5" y="f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C6A0AC2-ABD3-4385-8C0B-3C4D27935961}"/>
              </a:ext>
            </a:extLst>
          </p:cNvPr>
          <p:cNvSpPr/>
          <p:nvPr/>
        </p:nvSpPr>
        <p:spPr>
          <a:xfrm>
            <a:off x="459504" y="1866409"/>
            <a:ext cx="11277596" cy="4533896"/>
          </a:xfrm>
          <a:custGeom>
            <a:avLst/>
            <a:gdLst>
              <a:gd name="f0" fmla="val w"/>
              <a:gd name="f1" fmla="val h"/>
              <a:gd name="f2" fmla="val 0"/>
              <a:gd name="f3" fmla="val 7104"/>
              <a:gd name="f4" fmla="val 2856"/>
              <a:gd name="f5" fmla="val 1"/>
              <a:gd name="f6" fmla="val 6943"/>
              <a:gd name="f7" fmla="val 26"/>
              <a:gd name="f8" fmla="val 6782"/>
              <a:gd name="f9" fmla="val 50"/>
              <a:gd name="f10" fmla="val 6621"/>
              <a:gd name="f11" fmla="val 73"/>
              <a:gd name="f12" fmla="val 6459"/>
              <a:gd name="f13" fmla="val 93"/>
              <a:gd name="f14" fmla="val 6298"/>
              <a:gd name="f15" fmla="val 113"/>
              <a:gd name="f16" fmla="val 6136"/>
              <a:gd name="f17" fmla="val 132"/>
              <a:gd name="f18" fmla="val 5976"/>
              <a:gd name="f19" fmla="val 148"/>
              <a:gd name="f20" fmla="val 5814"/>
              <a:gd name="f21" fmla="val 163"/>
              <a:gd name="f22" fmla="val 5653"/>
              <a:gd name="f23" fmla="val 177"/>
              <a:gd name="f24" fmla="val 5494"/>
              <a:gd name="f25" fmla="val 189"/>
              <a:gd name="f26" fmla="val 5334"/>
              <a:gd name="f27" fmla="val 201"/>
              <a:gd name="f28" fmla="val 5175"/>
              <a:gd name="f29" fmla="val 211"/>
              <a:gd name="f30" fmla="val 5017"/>
              <a:gd name="f31" fmla="val 219"/>
              <a:gd name="f32" fmla="val 4859"/>
              <a:gd name="f33" fmla="val 227"/>
              <a:gd name="f34" fmla="val 4703"/>
              <a:gd name="f35" fmla="val 234"/>
              <a:gd name="f36" fmla="val 4548"/>
              <a:gd name="f37" fmla="val 239"/>
              <a:gd name="f38" fmla="val 4393"/>
              <a:gd name="f39" fmla="val 243"/>
              <a:gd name="f40" fmla="val 4240"/>
              <a:gd name="f41" fmla="val 247"/>
              <a:gd name="f42" fmla="val 4088"/>
              <a:gd name="f43" fmla="val 249"/>
              <a:gd name="f44" fmla="val 3937"/>
              <a:gd name="f45" fmla="val 251"/>
              <a:gd name="f46" fmla="val 3788"/>
              <a:gd name="f47" fmla="val 252"/>
              <a:gd name="f48" fmla="val 3640"/>
              <a:gd name="f49" fmla="val 3494"/>
              <a:gd name="f50" fmla="val 3349"/>
              <a:gd name="f51" fmla="val 3207"/>
              <a:gd name="f52" fmla="val 246"/>
              <a:gd name="f53" fmla="val 3066"/>
              <a:gd name="f54" fmla="val 2928"/>
              <a:gd name="f55" fmla="val 240"/>
              <a:gd name="f56" fmla="val 2791"/>
              <a:gd name="f57" fmla="val 235"/>
              <a:gd name="f58" fmla="val 2656"/>
              <a:gd name="f59" fmla="val 230"/>
              <a:gd name="f60" fmla="val 2524"/>
              <a:gd name="f61" fmla="val 225"/>
              <a:gd name="f62" fmla="val 2266"/>
              <a:gd name="f63" fmla="val 212"/>
              <a:gd name="f64" fmla="val 2019"/>
              <a:gd name="f65" fmla="val 198"/>
              <a:gd name="f66" fmla="val 1782"/>
              <a:gd name="f67" fmla="val 183"/>
              <a:gd name="f68" fmla="val 1557"/>
              <a:gd name="f69" fmla="val 167"/>
              <a:gd name="f70" fmla="val 1343"/>
              <a:gd name="f71" fmla="val 150"/>
              <a:gd name="f72" fmla="val 1144"/>
              <a:gd name="f73" fmla="val 957"/>
              <a:gd name="f74" fmla="val 114"/>
              <a:gd name="f75" fmla="val 785"/>
              <a:gd name="f76" fmla="val 96"/>
              <a:gd name="f77" fmla="val 627"/>
              <a:gd name="f78" fmla="val 79"/>
              <a:gd name="f79" fmla="val 487"/>
              <a:gd name="f80" fmla="val 63"/>
              <a:gd name="f81" fmla="val 361"/>
              <a:gd name="f82" fmla="val 48"/>
              <a:gd name="f83" fmla="val 254"/>
              <a:gd name="f84" fmla="val 35"/>
              <a:gd name="f85" fmla="val 165"/>
              <a:gd name="f86" fmla="val 23"/>
              <a:gd name="f87" fmla="val 42"/>
              <a:gd name="f88" fmla="val 6"/>
              <a:gd name="f89" fmla="*/ f0 1 7104"/>
              <a:gd name="f90" fmla="*/ f1 1 2856"/>
              <a:gd name="f91" fmla="+- f4 0 f2"/>
              <a:gd name="f92" fmla="+- f3 0 f2"/>
              <a:gd name="f93" fmla="*/ f92 1 7104"/>
              <a:gd name="f94" fmla="*/ f91 1 2856"/>
              <a:gd name="f95" fmla="*/ 0 1 f93"/>
              <a:gd name="f96" fmla="*/ f3 1 f93"/>
              <a:gd name="f97" fmla="*/ 0 1 f94"/>
              <a:gd name="f98" fmla="*/ f4 1 f94"/>
              <a:gd name="f99" fmla="*/ f95 f89 1"/>
              <a:gd name="f100" fmla="*/ f96 f89 1"/>
              <a:gd name="f101" fmla="*/ f98 f90 1"/>
              <a:gd name="f102" fmla="*/ f97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7104" h="2856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5"/>
                </a:lnTo>
                <a:lnTo>
                  <a:pt x="f3" y="f5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5"/>
                </a:lnTo>
                <a:lnTo>
                  <a:pt x="f49" y="f45"/>
                </a:lnTo>
                <a:lnTo>
                  <a:pt x="f50" y="f43"/>
                </a:lnTo>
                <a:lnTo>
                  <a:pt x="f51" y="f52"/>
                </a:lnTo>
                <a:lnTo>
                  <a:pt x="f53" y="f39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17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2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55F8557-DD6E-4546-8969-D0748C7AD526}"/>
              </a:ext>
            </a:extLst>
          </p:cNvPr>
          <p:cNvSpPr/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+- f4 0 f2"/>
              <a:gd name="f12" fmla="+- f3 0 f2"/>
              <a:gd name="f13" fmla="*/ f12 1 15356"/>
              <a:gd name="f14" fmla="*/ f11 1 8638"/>
              <a:gd name="f15" fmla="*/ 0 1 f13"/>
              <a:gd name="f16" fmla="*/ f3 1 f13"/>
              <a:gd name="f17" fmla="*/ 0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558D63E-143A-430D-AA21-C5D2B1728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FBBF60-D7E7-4D87-8EEF-6895F344B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771F6482-D5ED-43B0-9610-CF2B06883331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ACD43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07B9C9F-1542-4779-B6CB-544F0FC5BB3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BCDD99E9-A7AB-4F37-B199-EBAAC5C88F9E}" type="slidenum">
              <a:t>‹Nr.›</a:t>
            </a:fld>
            <a:endParaRPr lang="en-US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F37AA9DC-9BF7-4653-BFDC-66EEC5ADC94A}"/>
              </a:ext>
            </a:extLst>
          </p:cNvPr>
          <p:cNvSpPr txBox="1"/>
          <p:nvPr/>
        </p:nvSpPr>
        <p:spPr>
          <a:xfrm>
            <a:off x="528358" y="6391838"/>
            <a:ext cx="3859792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1" i="0" u="none" strike="noStrike" kern="1200" cap="none" spc="0" baseline="0" dirty="0">
                <a:solidFill>
                  <a:schemeClr val="tx2"/>
                </a:solidFill>
                <a:uFillTx/>
                <a:latin typeface="Century Gothic"/>
              </a:rPr>
              <a:t>CBA MF MR WU 16-02-2019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tr-TR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tr-TR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tr-TR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tr-TR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tr-TR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tr-TR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48E76C4-D800-3F4B-9EBC-4A88FCBC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9" y="720243"/>
            <a:ext cx="8639484" cy="31109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FACBBE7-CC54-294F-8678-4FB8ACF0B484}"/>
              </a:ext>
            </a:extLst>
          </p:cNvPr>
          <p:cNvSpPr/>
          <p:nvPr/>
        </p:nvSpPr>
        <p:spPr>
          <a:xfrm>
            <a:off x="640789" y="720243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endParaRPr lang="en-GB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01169EC-E812-6748-B142-450C35E05AC8}"/>
              </a:ext>
            </a:extLst>
          </p:cNvPr>
          <p:cNvSpPr/>
          <p:nvPr/>
        </p:nvSpPr>
        <p:spPr>
          <a:xfrm>
            <a:off x="2983097" y="720243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9A54C04-364A-F74E-A005-D8698A20AFE5}"/>
              </a:ext>
            </a:extLst>
          </p:cNvPr>
          <p:cNvSpPr/>
          <p:nvPr/>
        </p:nvSpPr>
        <p:spPr>
          <a:xfrm>
            <a:off x="890697" y="3831226"/>
            <a:ext cx="10277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EBEBEB"/>
                </a:solidFill>
                <a:latin typeface="Century Gothic"/>
              </a:rPr>
              <a:t>Neglected problems of Malaria and other related mosquito-borne diseases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535750-A56D-9A46-9907-4E94C4817FF2}"/>
              </a:ext>
            </a:extLst>
          </p:cNvPr>
          <p:cNvSpPr/>
          <p:nvPr/>
        </p:nvSpPr>
        <p:spPr>
          <a:xfrm>
            <a:off x="890697" y="5412822"/>
            <a:ext cx="2364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Pristina (Kosovo)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11-14 April 2019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F72DF09-91AD-6D40-B3DE-D1AB0A38562B}"/>
              </a:ext>
            </a:extLst>
          </p:cNvPr>
          <p:cNvSpPr/>
          <p:nvPr/>
        </p:nvSpPr>
        <p:spPr>
          <a:xfrm>
            <a:off x="9571527" y="1799624"/>
            <a:ext cx="159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Health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Youth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Education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Friendship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6CABDF-79DD-404C-95F2-55E1F4055B85}"/>
              </a:ext>
            </a:extLst>
          </p:cNvPr>
          <p:cNvSpPr/>
          <p:nvPr/>
        </p:nvSpPr>
        <p:spPr>
          <a:xfrm>
            <a:off x="890696" y="5031555"/>
            <a:ext cx="3052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Version 16-02-2019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7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7E691-5AAB-476A-A96D-6DF99F90D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Steering Committee and 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56C275-8C5B-44F8-953B-D0D66B3EF2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891" y="2660364"/>
            <a:ext cx="11037454" cy="36942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 sz="2000" b="1" dirty="0"/>
              <a:t>Steering Committee: Wolfgang Uebel (DE), Manfred Raupp (DE), </a:t>
            </a:r>
            <a:r>
              <a:rPr lang="en-GB" sz="2000" b="1" dirty="0" err="1"/>
              <a:t>Nevin</a:t>
            </a:r>
            <a:r>
              <a:rPr lang="en-GB" sz="2000" b="1" dirty="0"/>
              <a:t> Can (TR), </a:t>
            </a:r>
            <a:r>
              <a:rPr lang="en-GB" sz="2000" b="1" dirty="0" err="1"/>
              <a:t>Marjan</a:t>
            </a:r>
            <a:r>
              <a:rPr lang="en-GB" sz="2000" b="1" dirty="0"/>
              <a:t> Dema (Kosovo), </a:t>
            </a:r>
            <a:r>
              <a:rPr lang="en-GB" sz="2000" b="1" dirty="0" err="1"/>
              <a:t>Ilir</a:t>
            </a:r>
            <a:r>
              <a:rPr lang="en-GB" sz="2000" b="1" dirty="0"/>
              <a:t> </a:t>
            </a:r>
            <a:r>
              <a:rPr lang="en-GB" sz="2000" b="1" dirty="0" err="1"/>
              <a:t>Krasniqi</a:t>
            </a:r>
            <a:r>
              <a:rPr lang="en-GB" sz="2000" b="1" dirty="0"/>
              <a:t> (Kosovo).</a:t>
            </a:r>
          </a:p>
          <a:p>
            <a:pPr lvl="0"/>
            <a:r>
              <a:rPr lang="en-GB" sz="2000" b="1" dirty="0"/>
              <a:t>Organisation: Cornelia Bambini-Adam, </a:t>
            </a:r>
            <a:r>
              <a:rPr lang="de-DE" sz="2000" b="1" dirty="0" err="1"/>
              <a:t>Dashamir</a:t>
            </a:r>
            <a:r>
              <a:rPr lang="de-DE" sz="2000" b="1" dirty="0"/>
              <a:t> </a:t>
            </a:r>
            <a:r>
              <a:rPr lang="de-DE" sz="2000" b="1" dirty="0" err="1"/>
              <a:t>Berxulli</a:t>
            </a:r>
            <a:r>
              <a:rPr lang="de-DE" sz="2000" b="1" dirty="0"/>
              <a:t>, </a:t>
            </a:r>
            <a:r>
              <a:rPr lang="en-GB" sz="2000" b="1" dirty="0" err="1"/>
              <a:t>Ethem</a:t>
            </a:r>
            <a:r>
              <a:rPr lang="en-GB" sz="2000" b="1" dirty="0"/>
              <a:t> </a:t>
            </a:r>
            <a:r>
              <a:rPr lang="en-GB" sz="2000" b="1" dirty="0" err="1"/>
              <a:t>Ceku</a:t>
            </a:r>
            <a:r>
              <a:rPr lang="en-GB" sz="2000" b="1" dirty="0"/>
              <a:t>, Murat </a:t>
            </a:r>
            <a:r>
              <a:rPr lang="en-GB" sz="2000" b="1" dirty="0" err="1"/>
              <a:t>Celik</a:t>
            </a:r>
            <a:r>
              <a:rPr lang="en-GB" sz="2000" b="1" dirty="0"/>
              <a:t>, Matthias Feil, Heiner Grönewald, Sabri </a:t>
            </a:r>
            <a:r>
              <a:rPr lang="en-GB" sz="2000" b="1" dirty="0" err="1"/>
              <a:t>Kurdoglu</a:t>
            </a:r>
            <a:r>
              <a:rPr lang="en-GB" sz="2000" b="1" dirty="0"/>
              <a:t>, Erik Mackinlay, Manfred Raupp, Wolfgang Uebel, Rotary Members Pristina International</a:t>
            </a:r>
          </a:p>
          <a:p>
            <a:pPr lvl="0"/>
            <a:r>
              <a:rPr lang="en-GB" sz="2000" b="1" dirty="0"/>
              <a:t>Local coordination: </a:t>
            </a:r>
            <a:r>
              <a:rPr lang="en-GB" sz="2000" b="1" dirty="0" err="1"/>
              <a:t>Dashamir</a:t>
            </a:r>
            <a:r>
              <a:rPr lang="en-GB" sz="2000" b="1" dirty="0"/>
              <a:t> </a:t>
            </a:r>
            <a:r>
              <a:rPr lang="en-GB" sz="2000" b="1" dirty="0" err="1"/>
              <a:t>Berxulli</a:t>
            </a:r>
            <a:r>
              <a:rPr lang="en-GB" sz="2000" b="1" dirty="0"/>
              <a:t> (University), Erik Mackinlay (Rotary)</a:t>
            </a:r>
          </a:p>
          <a:p>
            <a:pPr lvl="0"/>
            <a:r>
              <a:rPr lang="en-GB" sz="2000" b="1" dirty="0"/>
              <a:t>Place of seminar at classrooms of Pristina University</a:t>
            </a:r>
          </a:p>
          <a:p>
            <a:pPr lvl="0"/>
            <a:r>
              <a:rPr lang="en-GB" sz="2000" b="1" dirty="0"/>
              <a:t>Lodging, Food, Festival, Transportation by RC Members Pristina International</a:t>
            </a:r>
          </a:p>
          <a:p>
            <a:pPr lvl="0"/>
            <a:r>
              <a:rPr lang="en-GB" sz="2000" b="1" dirty="0"/>
              <a:t>Future ICC Deutschland Kosovo Wolfgang Uebel – </a:t>
            </a:r>
            <a:r>
              <a:rPr lang="en-GB" sz="2000" b="1" dirty="0" err="1"/>
              <a:t>Dardan</a:t>
            </a:r>
            <a:r>
              <a:rPr lang="en-GB" sz="2000" b="1" dirty="0"/>
              <a:t> </a:t>
            </a:r>
            <a:r>
              <a:rPr lang="en-GB" sz="2000" b="1" dirty="0" err="1"/>
              <a:t>Velija</a:t>
            </a:r>
            <a:endParaRPr lang="en-GB" sz="2000" b="1" dirty="0"/>
          </a:p>
          <a:p>
            <a:pPr lvl="0"/>
            <a:endParaRPr lang="en-GB" sz="2000" b="1" dirty="0"/>
          </a:p>
          <a:p>
            <a:pPr lvl="0"/>
            <a:endParaRPr lang="en-GB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DA82A6-CA9B-41D9-84B4-10958F7AB24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10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B78CA-AC31-490E-8911-AF539AE60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Publication of Results (DRAFT)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E3E2B-F795-45A8-AD46-DCEBC4CCB6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4182" y="2603497"/>
            <a:ext cx="11028219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 sz="2400" b="1" dirty="0"/>
              <a:t>Press conference/article after the seminar at University Pristina </a:t>
            </a:r>
          </a:p>
          <a:p>
            <a:pPr lvl="0"/>
            <a:r>
              <a:rPr lang="en-GB" sz="2400" b="1" dirty="0"/>
              <a:t>Conference paper published by the University Pristina</a:t>
            </a:r>
          </a:p>
          <a:p>
            <a:pPr lvl="0"/>
            <a:r>
              <a:rPr lang="en-GB" sz="2400" b="1" dirty="0"/>
              <a:t>Forwarding key results to WHO</a:t>
            </a:r>
          </a:p>
          <a:p>
            <a:pPr lvl="0"/>
            <a:r>
              <a:rPr lang="en-GB" sz="2400" b="1" dirty="0"/>
              <a:t>Result presentation at the RI World Convention in Hamburg June 2019</a:t>
            </a:r>
          </a:p>
          <a:p>
            <a:pPr lvl="0"/>
            <a:r>
              <a:rPr lang="en-GB" sz="2400" b="1" dirty="0"/>
              <a:t>National RC press releases</a:t>
            </a:r>
          </a:p>
          <a:p>
            <a:r>
              <a:rPr lang="en-GB" sz="2400" b="1" dirty="0"/>
              <a:t>World Malaria Day April 25</a:t>
            </a:r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9FE31017-9A97-4DB6-B076-0375BE91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169" y="4972638"/>
            <a:ext cx="1419200" cy="1419200"/>
          </a:xfrm>
          <a:prstGeom prst="rect">
            <a:avLst/>
          </a:prstGeom>
          <a:noFill/>
          <a:ln>
            <a:noFill/>
          </a:ln>
          <a:effectLst>
            <a:outerShdw dist="50804" dir="5400000" algn="tl">
              <a:srgbClr val="000000">
                <a:alpha val="43000"/>
              </a:srgb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6E5A94-ABEB-4C43-9DF3-8FF21F54F20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11</a:t>
            </a:fld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46DEF3-73D3-44C4-BA0A-A46734E646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9221" y="1213816"/>
            <a:ext cx="10353558" cy="49898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Thank you for supporting the 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International Rotary Seminar 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 Pristina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BAF8B7-0722-4D91-8908-40E012077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673" y="4879832"/>
            <a:ext cx="3987836" cy="143597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B53DA-1D53-4711-A1F1-21D0A481C69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48E76C4-D800-3F4B-9EBC-4A88FCBC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5" y="686581"/>
            <a:ext cx="4225114" cy="152141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9A54C04-364A-F74E-A005-D8698A20AFE5}"/>
              </a:ext>
            </a:extLst>
          </p:cNvPr>
          <p:cNvSpPr/>
          <p:nvPr/>
        </p:nvSpPr>
        <p:spPr>
          <a:xfrm>
            <a:off x="1829463" y="3217465"/>
            <a:ext cx="9152958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Neglected problems of Malaria and other related mosquito-borne diseases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3E4E9B-3202-6F48-87DE-3670C0CF39A2}"/>
              </a:ext>
            </a:extLst>
          </p:cNvPr>
          <p:cNvSpPr/>
          <p:nvPr/>
        </p:nvSpPr>
        <p:spPr>
          <a:xfrm>
            <a:off x="707105" y="5129429"/>
            <a:ext cx="4843950" cy="127727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 project by</a:t>
            </a:r>
          </a:p>
          <a:p>
            <a:pPr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Rotary Club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Radolfzell-Hegau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(D)</a:t>
            </a:r>
          </a:p>
          <a:p>
            <a:pPr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Rotary Club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Sisli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-Istanbul (TR)</a:t>
            </a:r>
          </a:p>
          <a:p>
            <a:pPr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Rotary Club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Prishtina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International (Kosovo)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D5EF7E2-58F3-4F9A-A07D-8CDF346648CF}"/>
              </a:ext>
            </a:extLst>
          </p:cNvPr>
          <p:cNvSpPr txBox="1"/>
          <p:nvPr/>
        </p:nvSpPr>
        <p:spPr>
          <a:xfrm>
            <a:off x="623977" y="641095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International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E39EC20-0160-4D11-8FEE-5C06E21F2D7F}"/>
              </a:ext>
            </a:extLst>
          </p:cNvPr>
          <p:cNvSpPr txBox="1"/>
          <p:nvPr/>
        </p:nvSpPr>
        <p:spPr>
          <a:xfrm>
            <a:off x="623977" y="1782555"/>
            <a:ext cx="1752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Seminar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Pristina (Kosovo)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11-14 April 2019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0643E3A-DC45-429F-B4E0-3AA0BD885496}"/>
              </a:ext>
            </a:extLst>
          </p:cNvPr>
          <p:cNvSpPr/>
          <p:nvPr/>
        </p:nvSpPr>
        <p:spPr>
          <a:xfrm>
            <a:off x="6405942" y="5052485"/>
            <a:ext cx="48439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Promoted by</a:t>
            </a:r>
          </a:p>
          <a:p>
            <a:pPr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Rotary District 2420 (TR)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Organized by</a:t>
            </a:r>
          </a:p>
          <a:p>
            <a:pPr indent="-342900">
              <a:buFont typeface="Symbol" pitchFamily="2" charset="2"/>
              <a:buChar char="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ICC Deutschland –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Türkei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991182E-4DE3-4AB3-87D2-87A3F0431E14}"/>
              </a:ext>
            </a:extLst>
          </p:cNvPr>
          <p:cNvSpPr/>
          <p:nvPr/>
        </p:nvSpPr>
        <p:spPr>
          <a:xfrm>
            <a:off x="406400" y="434109"/>
            <a:ext cx="11305309" cy="6105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C7BC167-233D-4546-9F4B-4C8C37A8BC1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0E7F5B2-3B31-4E7C-AFE2-B88A4D3ECF6C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932DFC-A639-492C-B2AB-29CC6E2D7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077" y="1294301"/>
            <a:ext cx="1512012" cy="9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16951-B533-4599-8208-CA985E2661CE}"/>
              </a:ext>
            </a:extLst>
          </p:cNvPr>
          <p:cNvSpPr txBox="1">
            <a:spLocks/>
          </p:cNvSpPr>
          <p:nvPr/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tr-TR" sz="3600" b="0" i="0" u="none" strike="noStrike" kern="1200" cap="none" spc="0" baseline="0">
                <a:solidFill>
                  <a:srgbClr val="EBEBEB"/>
                </a:solidFill>
                <a:uFillTx/>
                <a:latin typeface="Century Gothic"/>
              </a:defRPr>
            </a:lvl1pPr>
          </a:lstStyle>
          <a:p>
            <a:r>
              <a:rPr lang="en-GB" dirty="0"/>
              <a:t>Mission Rotary Malaria Seminar 2019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6A679-9DE4-4661-8B25-5ABA2194E516}"/>
              </a:ext>
            </a:extLst>
          </p:cNvPr>
          <p:cNvSpPr txBox="1">
            <a:spLocks/>
          </p:cNvSpPr>
          <p:nvPr/>
        </p:nvSpPr>
        <p:spPr>
          <a:xfrm>
            <a:off x="812800" y="3031836"/>
            <a:ext cx="10566400" cy="259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  <a:tabLst/>
              <a:defRPr lang="tr-TR" sz="18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  <a:tabLst/>
              <a:defRPr lang="tr-TR" sz="16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  <a:tabLst/>
              <a:defRPr lang="tr-TR" sz="14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  <a:tabLst/>
              <a:defRPr lang="tr-TR" sz="12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  <a:tabLst/>
              <a:defRPr lang="tr-TR" sz="12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b="1" dirty="0"/>
              <a:t>Recognize risks of Malaria </a:t>
            </a:r>
            <a:r>
              <a:rPr lang="en-US" sz="2400" b="1" dirty="0"/>
              <a:t>and other related mosquito-borne diseases</a:t>
            </a:r>
            <a:r>
              <a:rPr lang="en-GB" sz="2400" b="1" dirty="0"/>
              <a:t>, </a:t>
            </a:r>
            <a:br>
              <a:rPr lang="en-GB" sz="2400" b="1" dirty="0"/>
            </a:br>
            <a:r>
              <a:rPr lang="en-GB" sz="2400" b="1" dirty="0"/>
              <a:t>recognize regional and cultural differences,</a:t>
            </a:r>
            <a:br>
              <a:rPr lang="en-GB" sz="2400" b="1" dirty="0"/>
            </a:br>
            <a:r>
              <a:rPr lang="en-GB" sz="2400" b="1" dirty="0"/>
              <a:t>improve own knowledge and</a:t>
            </a:r>
            <a:br>
              <a:rPr lang="en-GB" sz="2400" b="1" dirty="0"/>
            </a:br>
            <a:r>
              <a:rPr lang="en-GB" sz="2400" b="1" dirty="0"/>
              <a:t>make friends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1744C8D-DDE9-5B46-9C1F-E8FE320F1648}"/>
              </a:ext>
            </a:extLst>
          </p:cNvPr>
          <p:cNvSpPr/>
          <p:nvPr/>
        </p:nvSpPr>
        <p:spPr>
          <a:xfrm>
            <a:off x="1154951" y="1580639"/>
            <a:ext cx="790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en-GB" sz="2000" dirty="0">
                <a:solidFill>
                  <a:srgbClr val="EBEBEB"/>
                </a:solidFill>
                <a:latin typeface="Century Gothic"/>
              </a:rPr>
              <a:t>with focus on Health – Youth – Education - Friendship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E997D3-EFE3-447C-AB9F-AEB7674C2C5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1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4A594F-E124-48AD-96E4-39C4E7622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Why Malaria now?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1A2FA-DCAE-48E4-A3D4-B52B54BE32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0" y="2346035"/>
            <a:ext cx="11162632" cy="40178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 sz="2000" b="1" dirty="0"/>
              <a:t>Some facts about Malaria only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Every minute, a new person becomes infected and 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Every 2 minutes, a child under 5 dies of malaria</a:t>
            </a:r>
          </a:p>
          <a:p>
            <a:pPr lvl="1">
              <a:spcBef>
                <a:spcPts val="300"/>
              </a:spcBef>
            </a:pPr>
            <a:r>
              <a:rPr lang="en-GB" sz="2000" dirty="0"/>
              <a:t>Malaria incidence is 219/1000 in Africa</a:t>
            </a:r>
          </a:p>
          <a:p>
            <a:r>
              <a:rPr lang="en-GB" sz="2000" b="1" dirty="0"/>
              <a:t>Other mosquito-borne illnesses, which gain a rising attention also in Europe, </a:t>
            </a:r>
            <a:r>
              <a:rPr lang="en-US" sz="2000" b="1" dirty="0"/>
              <a:t>are diseases caused by bacteria, viruses or parasites transmitted by mosquitoes (like </a:t>
            </a:r>
            <a:r>
              <a:rPr lang="en-GB" sz="2000" b="1" dirty="0"/>
              <a:t>Dengue fever and West Nile virus)</a:t>
            </a:r>
          </a:p>
          <a:p>
            <a:r>
              <a:rPr lang="en-GB" sz="2000" b="1" dirty="0"/>
              <a:t>Based on existing WHO knowledge we will learn more facts about transmission, prevention and existing limitations</a:t>
            </a:r>
          </a:p>
          <a:p>
            <a:r>
              <a:rPr lang="en-GB" sz="2000" b="1" dirty="0"/>
              <a:t>We will develop ideas to raise the awareness of the global impact of these diseases</a:t>
            </a:r>
            <a:r>
              <a:rPr lang="en-US" sz="2000" b="1" dirty="0"/>
              <a:t> and further explore ways </a:t>
            </a:r>
            <a:r>
              <a:rPr lang="en-GB" sz="2000" b="1" dirty="0"/>
              <a:t>to improve prevention and to reduce the risk of infection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CEAAF7-90ED-49B0-8DBE-4DD92AA4D9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74CD-0534-4607-8C7D-10C7D9F13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en-GB" dirty="0"/>
              <a:t>The Seminar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D38B5-C46F-48DA-BE87-40EBC1D92B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7237" y="2603497"/>
            <a:ext cx="11176000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/>
          <a:p>
            <a:r>
              <a:rPr lang="en-GB" sz="2400" b="1" dirty="0"/>
              <a:t>International Rotary Seminar 11-14 April 2019 at University Pristina, Kosovo</a:t>
            </a:r>
          </a:p>
          <a:p>
            <a:pPr lvl="0"/>
            <a:r>
              <a:rPr lang="en-GB" sz="2400" b="1" dirty="0"/>
              <a:t>Target 40 young people from different European countries with different mind and skill set </a:t>
            </a:r>
          </a:p>
          <a:p>
            <a:pPr lvl="0"/>
            <a:r>
              <a:rPr lang="en-GB" sz="2400" b="1" dirty="0"/>
              <a:t>Learn about Malaria </a:t>
            </a:r>
            <a:r>
              <a:rPr lang="en-US" sz="2400" b="1" dirty="0"/>
              <a:t>and other related mosquito-borne diseases</a:t>
            </a:r>
            <a:r>
              <a:rPr lang="en-GB" sz="2400" b="1" dirty="0"/>
              <a:t> and elaborate new ideas to fight against them globally</a:t>
            </a:r>
          </a:p>
          <a:p>
            <a:pPr lvl="0"/>
            <a:r>
              <a:rPr lang="en-GB" sz="2400" b="1" dirty="0"/>
              <a:t>Apply innovation methodologies established to create innovative ideas in short time</a:t>
            </a:r>
          </a:p>
          <a:p>
            <a:pPr lvl="0"/>
            <a:r>
              <a:rPr lang="en-GB" sz="2400" b="1" dirty="0"/>
              <a:t>Cultural exchange with international students, interests, curious and open-minded people</a:t>
            </a:r>
          </a:p>
          <a:p>
            <a:pPr lvl="0"/>
            <a:r>
              <a:rPr lang="en-GB" sz="2400" b="1" dirty="0"/>
              <a:t>Present ideas and results back to WHO, University and Rotary International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F57BBC-0C0A-418A-8A26-51E5C88DA38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74CD-0534-4607-8C7D-10C7D9F13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We will create ideas in short time with applied innovation methodology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F47C0A-8CB2-4B78-8567-42D278435456}"/>
              </a:ext>
            </a:extLst>
          </p:cNvPr>
          <p:cNvSpPr txBox="1">
            <a:spLocks/>
          </p:cNvSpPr>
          <p:nvPr/>
        </p:nvSpPr>
        <p:spPr bwMode="gray">
          <a:xfrm>
            <a:off x="528359" y="2358767"/>
            <a:ext cx="11272960" cy="16715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2400"/>
              </a:spcBef>
              <a:buClr>
                <a:schemeClr val="accent1"/>
              </a:buClr>
              <a:buSzPct val="8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88776" rtl="0" eaLnBrk="1" latinLnBrk="0" hangingPunct="1">
              <a:spcBef>
                <a:spcPts val="4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88776" rtl="0" eaLnBrk="1" latinLnBrk="0" hangingPunct="1">
              <a:spcBef>
                <a:spcPts val="40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88776" rtl="0" eaLnBrk="1" latinLnBrk="0" hangingPunct="1">
              <a:spcBef>
                <a:spcPts val="250"/>
              </a:spcBef>
              <a:buClr>
                <a:schemeClr val="accent2"/>
              </a:buClr>
              <a:buSzPct val="10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spcBef>
                <a:spcPts val="1000"/>
              </a:spcBef>
              <a:buClr>
                <a:srgbClr val="ACD433"/>
              </a:buClr>
              <a:buFont typeface="Wingdings 3"/>
              <a:buChar char=""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Design Thinking will help to unleash the power of human’s creativity, to understand people’s needs and to design the right solution for them. </a:t>
            </a:r>
          </a:p>
          <a:p>
            <a:pPr marL="342900" indent="-342900" defTabSz="457200">
              <a:spcBef>
                <a:spcPts val="1000"/>
              </a:spcBef>
              <a:buClr>
                <a:srgbClr val="ACD433"/>
              </a:buClr>
              <a:buFont typeface="Wingdings 3"/>
              <a:buChar char=""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This methodology is bringing together a good approach, with the right people, in the right environment – with fun and cultural exchange! </a:t>
            </a:r>
          </a:p>
          <a:p>
            <a:pPr marL="342900" indent="-342900" defTabSz="457200">
              <a:spcBef>
                <a:spcPts val="1000"/>
              </a:spcBef>
              <a:buClr>
                <a:srgbClr val="ACD433"/>
              </a:buClr>
              <a:buFont typeface="Wingdings 3"/>
              <a:buChar char=""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The core components are:</a:t>
            </a:r>
            <a:endParaRPr lang="en-GB" sz="1600" dirty="0">
              <a:solidFill>
                <a:srgbClr val="404040"/>
              </a:solidFill>
              <a:latin typeface="Century Gothic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CD433"/>
              </a:buClr>
              <a:buFont typeface="Wingdings 3"/>
              <a:buChar char=""/>
            </a:pPr>
            <a:endParaRPr lang="en-GB" dirty="0">
              <a:solidFill>
                <a:srgbClr val="404040"/>
              </a:solidFill>
              <a:latin typeface="Century Gothic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ACD433"/>
              </a:buClr>
              <a:buFont typeface="Wingdings 3"/>
              <a:buChar char=""/>
            </a:pPr>
            <a:endParaRPr lang="en-GB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7B1DA8-003D-4874-A459-0E248AE31231}"/>
              </a:ext>
            </a:extLst>
          </p:cNvPr>
          <p:cNvSpPr txBox="1"/>
          <p:nvPr/>
        </p:nvSpPr>
        <p:spPr>
          <a:xfrm>
            <a:off x="847607" y="5612608"/>
            <a:ext cx="2805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04040"/>
                </a:solidFill>
                <a:latin typeface="Century Gothic"/>
              </a:rPr>
              <a:t>3-4 Multi-disciplinary teams each consisting of 4-6 people</a:t>
            </a:r>
            <a:endParaRPr lang="en-GB" sz="1400" dirty="0"/>
          </a:p>
          <a:p>
            <a:pPr algn="ctr"/>
            <a:r>
              <a:rPr lang="en-GB" sz="1400" dirty="0">
                <a:solidFill>
                  <a:srgbClr val="404040"/>
                </a:solidFill>
                <a:latin typeface="Century Gothic"/>
              </a:rPr>
              <a:t>with a culture of empathy</a:t>
            </a:r>
            <a:endParaRPr lang="en-GB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E372E4-0F8E-4914-A711-3E05F28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244" y="4183243"/>
            <a:ext cx="1384697" cy="1369311"/>
          </a:xfrm>
          <a:prstGeom prst="rect">
            <a:avLst/>
          </a:prstGeom>
        </p:spPr>
      </p:pic>
      <p:sp>
        <p:nvSpPr>
          <p:cNvPr id="11" name="Rectangle 26">
            <a:extLst>
              <a:ext uri="{FF2B5EF4-FFF2-40B4-BE49-F238E27FC236}">
                <a16:creationId xmlns:a16="http://schemas.microsoft.com/office/drawing/2014/main" id="{578FE077-7C9B-4D5F-85C3-8C4E874259D5}"/>
              </a:ext>
            </a:extLst>
          </p:cNvPr>
          <p:cNvSpPr/>
          <p:nvPr/>
        </p:nvSpPr>
        <p:spPr>
          <a:xfrm>
            <a:off x="5242169" y="1792288"/>
            <a:ext cx="216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22FF8A-83EF-4255-9CA7-88A4A3BC8EA2}"/>
              </a:ext>
            </a:extLst>
          </p:cNvPr>
          <p:cNvSpPr txBox="1"/>
          <p:nvPr/>
        </p:nvSpPr>
        <p:spPr>
          <a:xfrm>
            <a:off x="4149414" y="5612608"/>
            <a:ext cx="3092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04040"/>
                </a:solidFill>
                <a:latin typeface="Century Gothic"/>
              </a:rPr>
              <a:t>An environment with a culture of trust and the space/material for creative teamwork</a:t>
            </a:r>
            <a:endParaRPr lang="en-GB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9A90618-142C-4B0F-8C8E-9DC7F787E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78" y="4134340"/>
            <a:ext cx="2422363" cy="146711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6F54D1F-7A10-44C5-A23D-05174F807E82}"/>
              </a:ext>
            </a:extLst>
          </p:cNvPr>
          <p:cNvSpPr txBox="1"/>
          <p:nvPr/>
        </p:nvSpPr>
        <p:spPr>
          <a:xfrm>
            <a:off x="8257309" y="5612608"/>
            <a:ext cx="2702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404040"/>
                </a:solidFill>
                <a:latin typeface="Century Gothic"/>
              </a:rPr>
              <a:t>Approach that is a highly iterative process consisting of activities</a:t>
            </a:r>
            <a:endParaRPr lang="en-GB" sz="14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62C100-F84B-4318-830D-1D9E37ECB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696" y="4384275"/>
            <a:ext cx="4209623" cy="96724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ED804B9-29E7-492D-8C6A-4DA4F62331B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74CD-0534-4607-8C7D-10C7D9F13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942068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Our Workshop Agenda for 2,5 days (1/2)</a:t>
            </a: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578FE077-7C9B-4D5F-85C3-8C4E874259D5}"/>
              </a:ext>
            </a:extLst>
          </p:cNvPr>
          <p:cNvSpPr/>
          <p:nvPr/>
        </p:nvSpPr>
        <p:spPr>
          <a:xfrm>
            <a:off x="5242169" y="1973613"/>
            <a:ext cx="216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. </a:t>
            </a:r>
          </a:p>
        </p:txBody>
      </p:sp>
      <p:pic>
        <p:nvPicPr>
          <p:cNvPr id="13" name="Picture 2" descr="C:\Users\C5139670\Desktop\slide 9a .png">
            <a:extLst>
              <a:ext uri="{FF2B5EF4-FFF2-40B4-BE49-F238E27FC236}">
                <a16:creationId xmlns:a16="http://schemas.microsoft.com/office/drawing/2014/main" id="{084D54CB-37B4-4595-824B-E3AA5EB7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92" y="3318088"/>
            <a:ext cx="2573862" cy="24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232E336D-3F42-4BC4-98DE-30526D92CF0E}"/>
              </a:ext>
            </a:extLst>
          </p:cNvPr>
          <p:cNvSpPr txBox="1"/>
          <p:nvPr/>
        </p:nvSpPr>
        <p:spPr>
          <a:xfrm>
            <a:off x="554182" y="2720801"/>
            <a:ext cx="397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GB" sz="2000" b="1" dirty="0">
                <a:solidFill>
                  <a:srgbClr val="404040"/>
                </a:solidFill>
                <a:latin typeface="Century Gothic"/>
              </a:rPr>
              <a:t>Part I: Understand Problem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4238507-3E23-4813-8204-374421BE903C}"/>
              </a:ext>
            </a:extLst>
          </p:cNvPr>
          <p:cNvSpPr txBox="1">
            <a:spLocks/>
          </p:cNvSpPr>
          <p:nvPr/>
        </p:nvSpPr>
        <p:spPr>
          <a:xfrm>
            <a:off x="5000913" y="2720801"/>
            <a:ext cx="6036136" cy="3293206"/>
          </a:xfrm>
          <a:prstGeom prst="rect">
            <a:avLst/>
          </a:prstGeom>
        </p:spPr>
        <p:txBody>
          <a:bodyPr lIns="0" rIns="0"/>
          <a:lstStyle/>
          <a:p>
            <a:pPr marL="0" lvl="1">
              <a:spcBef>
                <a:spcPts val="3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Kick-Off</a:t>
            </a:r>
          </a:p>
          <a:p>
            <a:pPr marL="269875" marR="0" lvl="2" indent="-180975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pitchFamily="2" charset="2"/>
              <a:buChar char=""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Introduction, Team Forming</a:t>
            </a:r>
          </a:p>
          <a:p>
            <a:pPr marL="269875" marR="0" lvl="2" indent="-180975" algn="l" defTabSz="914400" rtl="0" eaLnBrk="1" fontAlgn="auto" latinLnBrk="0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pitchFamily="2" charset="2"/>
              <a:buChar char=""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Overview and Introduction to Design Thinking</a:t>
            </a:r>
            <a:endParaRPr lang="en-GB" dirty="0">
              <a:solidFill>
                <a:srgbClr val="404040"/>
              </a:solidFill>
              <a:latin typeface="Century Gothic"/>
            </a:endParaRPr>
          </a:p>
          <a:p>
            <a:pPr marL="0" marR="0" lvl="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None/>
              <a:tabLst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Scoping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Intro to the Design Challenge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Completion of the Scoping</a:t>
            </a:r>
            <a:endParaRPr lang="en-GB" dirty="0">
              <a:solidFill>
                <a:srgbClr val="404040"/>
              </a:solidFill>
              <a:latin typeface="Century Gothic"/>
            </a:endParaRPr>
          </a:p>
          <a:p>
            <a:pPr marL="0" marR="0" lvl="1" indent="-180975" fontAlgn="auto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None/>
              <a:tabLst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360° Research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Introduction to 360° Research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u="sng" dirty="0">
                <a:solidFill>
                  <a:srgbClr val="404040"/>
                </a:solidFill>
                <a:latin typeface="Century Gothic"/>
              </a:rPr>
              <a:t>Speakers and experts from WHO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Research</a:t>
            </a:r>
          </a:p>
          <a:p>
            <a:pPr marL="0" marR="0" lvl="1" indent="-180975" fontAlgn="auto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None/>
              <a:tabLst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Synthesis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Introduction to Synthesis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Storytelling &amp; wall of data creation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1A1601-89DB-41E2-ACD7-0F7B96FFF3F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78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">
            <a:extLst>
              <a:ext uri="{FF2B5EF4-FFF2-40B4-BE49-F238E27FC236}">
                <a16:creationId xmlns:a16="http://schemas.microsoft.com/office/drawing/2014/main" id="{08FF2300-4A04-4B9F-BB5E-1D61D361EBE5}"/>
              </a:ext>
            </a:extLst>
          </p:cNvPr>
          <p:cNvGrpSpPr/>
          <p:nvPr/>
        </p:nvGrpSpPr>
        <p:grpSpPr>
          <a:xfrm>
            <a:off x="1425951" y="3290164"/>
            <a:ext cx="2078845" cy="2594165"/>
            <a:chOff x="6110513" y="2245191"/>
            <a:chExt cx="2975430" cy="3713003"/>
          </a:xfrm>
        </p:grpSpPr>
        <p:pic>
          <p:nvPicPr>
            <p:cNvPr id="24" name="Picture 3" descr="C:\D drive\SAP WORK\INNOVATION\DT\DEPA IYER\solution.png">
              <a:extLst>
                <a:ext uri="{FF2B5EF4-FFF2-40B4-BE49-F238E27FC236}">
                  <a16:creationId xmlns:a16="http://schemas.microsoft.com/office/drawing/2014/main" id="{5A3B1A6A-474F-4789-9857-A201EF50C1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41" r="39345"/>
            <a:stretch/>
          </p:blipFill>
          <p:spPr bwMode="auto">
            <a:xfrm>
              <a:off x="6326188" y="5283200"/>
              <a:ext cx="1555069" cy="674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C5139670\Desktop\slide 9b.png">
              <a:extLst>
                <a:ext uri="{FF2B5EF4-FFF2-40B4-BE49-F238E27FC236}">
                  <a16:creationId xmlns:a16="http://schemas.microsoft.com/office/drawing/2014/main" id="{34F09C2E-CFD4-4E07-914D-56D6BDF638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11" t="1" b="9410"/>
            <a:stretch/>
          </p:blipFill>
          <p:spPr bwMode="auto">
            <a:xfrm>
              <a:off x="6110513" y="2245191"/>
              <a:ext cx="2975430" cy="327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8A474CD-0534-4607-8C7D-10C7D9F13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9106649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Our Workshop Agenda for 2,5 days (2/2)</a:t>
            </a: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578FE077-7C9B-4D5F-85C3-8C4E874259D5}"/>
              </a:ext>
            </a:extLst>
          </p:cNvPr>
          <p:cNvSpPr/>
          <p:nvPr/>
        </p:nvSpPr>
        <p:spPr>
          <a:xfrm>
            <a:off x="5242169" y="1973613"/>
            <a:ext cx="216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50D473B-D50D-4774-B899-F065E80FBAB6}"/>
              </a:ext>
            </a:extLst>
          </p:cNvPr>
          <p:cNvSpPr txBox="1">
            <a:spLocks/>
          </p:cNvSpPr>
          <p:nvPr/>
        </p:nvSpPr>
        <p:spPr>
          <a:xfrm>
            <a:off x="5015345" y="2720801"/>
            <a:ext cx="6188364" cy="3886331"/>
          </a:xfrm>
          <a:prstGeom prst="rect">
            <a:avLst/>
          </a:prstGeom>
        </p:spPr>
        <p:txBody>
          <a:bodyPr lIns="0" rIns="0"/>
          <a:lstStyle/>
          <a:p>
            <a:pPr marL="0" lvl="1" indent="-180975">
              <a:spcBef>
                <a:spcPts val="3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Ideation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Generate ideas, build up and blend ideas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Cluster and prioritize ideas</a:t>
            </a:r>
          </a:p>
          <a:p>
            <a:pPr marL="0" lvl="1" indent="-180975"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Prototyping</a:t>
            </a:r>
          </a:p>
          <a:p>
            <a:pPr marL="269875" lvl="2" indent="-180975" defTabSz="914400">
              <a:spcBef>
                <a:spcPts val="3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Introduction to Prototyping</a:t>
            </a:r>
          </a:p>
          <a:p>
            <a:pPr marL="269875" lvl="2" indent="-180975" defTabSz="914400">
              <a:spcBef>
                <a:spcPts val="3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Prototyping of solutions</a:t>
            </a:r>
            <a:endParaRPr lang="en-GB" dirty="0">
              <a:solidFill>
                <a:srgbClr val="404040"/>
              </a:solidFill>
              <a:latin typeface="Century Gothic"/>
            </a:endParaRPr>
          </a:p>
          <a:p>
            <a:pPr marL="0" marR="0" lvl="1" indent="-180975" fontAlgn="auto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tabLst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Validation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Iterate prototype</a:t>
            </a:r>
          </a:p>
          <a:p>
            <a:pPr marL="269875" lvl="2" indent="-180975" defTabSz="914400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u="sng" dirty="0">
                <a:solidFill>
                  <a:srgbClr val="404040"/>
                </a:solidFill>
                <a:latin typeface="Century Gothic"/>
              </a:rPr>
              <a:t>Presentation &amp; feedback to WHO experts</a:t>
            </a:r>
          </a:p>
          <a:p>
            <a:pPr marL="0" lvl="2">
              <a:spcBef>
                <a:spcPts val="600"/>
              </a:spcBef>
              <a:buClr>
                <a:schemeClr val="accent1"/>
              </a:buClr>
              <a:buSzPct val="100000"/>
              <a:buNone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Final Iteration and summary </a:t>
            </a:r>
          </a:p>
          <a:p>
            <a:pPr marL="269875" lvl="2" indent="-180975">
              <a:buClr>
                <a:srgbClr val="4472C4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Finalization of best ideas</a:t>
            </a:r>
          </a:p>
          <a:p>
            <a:pPr marL="269875" lvl="2" indent="-180975">
              <a:buClr>
                <a:srgbClr val="4472C4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Consolidate results for further use</a:t>
            </a:r>
            <a:endParaRPr lang="en-GB" dirty="0">
              <a:solidFill>
                <a:srgbClr val="404040"/>
              </a:solidFill>
              <a:latin typeface="Century Gothic"/>
            </a:endParaRPr>
          </a:p>
          <a:p>
            <a:pPr marL="0" lvl="2">
              <a:spcBef>
                <a:spcPts val="600"/>
              </a:spcBef>
              <a:buClr>
                <a:schemeClr val="accent1"/>
              </a:buClr>
              <a:buSzPct val="100000"/>
              <a:buNone/>
              <a:defRPr/>
            </a:pPr>
            <a:r>
              <a:rPr lang="en-GB" dirty="0">
                <a:solidFill>
                  <a:srgbClr val="404040"/>
                </a:solidFill>
                <a:latin typeface="Century Gothic"/>
              </a:rPr>
              <a:t>Wrap Up</a:t>
            </a:r>
          </a:p>
          <a:p>
            <a:pPr marL="269875" lvl="2" indent="-180975">
              <a:buClr>
                <a:schemeClr val="accent1"/>
              </a:buClr>
              <a:buSzPct val="100000"/>
              <a:buFont typeface="Wingdings" pitchFamily="2" charset="2"/>
              <a:buChar char=""/>
              <a:defRPr/>
            </a:pPr>
            <a:r>
              <a:rPr lang="en-GB" sz="1400" dirty="0">
                <a:solidFill>
                  <a:srgbClr val="404040"/>
                </a:solidFill>
                <a:latin typeface="Century Gothic"/>
              </a:rPr>
              <a:t>Review / Feedback</a:t>
            </a:r>
            <a:endParaRPr lang="en-GB" sz="1200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42A9042D-0899-4437-89D4-E7AB91CE19AB}"/>
              </a:ext>
            </a:extLst>
          </p:cNvPr>
          <p:cNvSpPr txBox="1"/>
          <p:nvPr/>
        </p:nvSpPr>
        <p:spPr>
          <a:xfrm>
            <a:off x="554182" y="2720801"/>
            <a:ext cx="397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GB" sz="2000" b="1" dirty="0">
                <a:solidFill>
                  <a:srgbClr val="404040"/>
                </a:solidFill>
                <a:latin typeface="Century Gothic"/>
              </a:rPr>
              <a:t>Part II: Create Solutions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1F30D0-A0DE-4B58-A5FF-BC814CE0F21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0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F58FF-A5CF-4B3B-B0CC-CE5A3819C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GB" dirty="0"/>
              <a:t>Organisational Setup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A1328C-5D2F-45DF-BD13-5D5614AB8D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5709" y="2419928"/>
            <a:ext cx="11127933" cy="40732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/>
          <a:p>
            <a:pPr lvl="0"/>
            <a:r>
              <a:rPr lang="en-GB" b="1" dirty="0"/>
              <a:t>Team: 40 Young People from 4-5 different countries</a:t>
            </a:r>
          </a:p>
          <a:p>
            <a:pPr lvl="1"/>
            <a:r>
              <a:rPr lang="en-GB" dirty="0"/>
              <a:t>Age 18-30 years</a:t>
            </a:r>
          </a:p>
          <a:p>
            <a:pPr lvl="1"/>
            <a:r>
              <a:rPr lang="en-GB" dirty="0"/>
              <a:t>Preferably, but not restricted to Rotaract members</a:t>
            </a:r>
          </a:p>
          <a:p>
            <a:pPr lvl="1"/>
            <a:r>
              <a:rPr lang="en-GB" dirty="0"/>
              <a:t>10 each from Germany, Greece, Kosovo, Serbia, Turkey</a:t>
            </a:r>
          </a:p>
          <a:p>
            <a:pPr lvl="1"/>
            <a:r>
              <a:rPr lang="en-GB" dirty="0"/>
              <a:t>Ideally with knowledge about medicine, biology, chemistry, pharmaceuticals, marketing, digital industries (IT), and/or agriculture</a:t>
            </a:r>
            <a:endParaRPr lang="en-GB" sz="1800" dirty="0"/>
          </a:p>
          <a:p>
            <a:pPr lvl="0"/>
            <a:r>
              <a:rPr lang="en-GB" b="1" dirty="0"/>
              <a:t>Speakers:</a:t>
            </a:r>
          </a:p>
          <a:p>
            <a:pPr lvl="1"/>
            <a:r>
              <a:rPr lang="en-GB" dirty="0"/>
              <a:t>Specialist of  World Health Organisation (WHO)</a:t>
            </a:r>
          </a:p>
          <a:p>
            <a:pPr lvl="1"/>
            <a:r>
              <a:rPr lang="en-GB" dirty="0"/>
              <a:t>Specialist of World Mosquito Control Association (WMCA)</a:t>
            </a:r>
          </a:p>
          <a:p>
            <a:pPr lvl="0"/>
            <a:r>
              <a:rPr lang="en-GB" b="1" dirty="0"/>
              <a:t>Preparation and Moderation</a:t>
            </a:r>
          </a:p>
          <a:p>
            <a:pPr lvl="1"/>
            <a:r>
              <a:rPr lang="en-GB" dirty="0"/>
              <a:t>Specialists from SAP</a:t>
            </a:r>
          </a:p>
          <a:p>
            <a:pPr lvl="0"/>
            <a:r>
              <a:rPr lang="en-GB" b="1" dirty="0"/>
              <a:t>Infrastructure and local Organization </a:t>
            </a:r>
          </a:p>
          <a:p>
            <a:pPr lvl="1"/>
            <a:r>
              <a:rPr lang="en-GB" dirty="0"/>
              <a:t>RC Pristina for the Organisation (University of Pristina)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CC7666-2332-4DF5-88E9-CB7316D1F6B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4C731A2-901E-49FA-BC9A-2CA9E18013D6}" type="slidenum">
              <a:rPr lang="en-GB" smtClean="0"/>
              <a:t>9</a:t>
            </a:fld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İyon Toplantı Od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Ion%20Boardroom</Template>
  <TotalTime>0</TotalTime>
  <Words>804</Words>
  <Application>Microsoft Office PowerPoint</Application>
  <PresentationFormat>Breitbild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Helvetica</vt:lpstr>
      <vt:lpstr>Segoe Print</vt:lpstr>
      <vt:lpstr>Symbol</vt:lpstr>
      <vt:lpstr>Times New Roman</vt:lpstr>
      <vt:lpstr>Wingdings</vt:lpstr>
      <vt:lpstr>Wingdings 3</vt:lpstr>
      <vt:lpstr>İyon Toplantı Odası</vt:lpstr>
      <vt:lpstr>PowerPoint-Präsentation</vt:lpstr>
      <vt:lpstr>PowerPoint-Präsentation</vt:lpstr>
      <vt:lpstr>PowerPoint-Präsentation</vt:lpstr>
      <vt:lpstr>Why Malaria now?</vt:lpstr>
      <vt:lpstr>The Seminar</vt:lpstr>
      <vt:lpstr>We will create ideas in short time with applied innovation methodology</vt:lpstr>
      <vt:lpstr>Our Workshop Agenda for 2,5 days (1/2)</vt:lpstr>
      <vt:lpstr>Our Workshop Agenda for 2,5 days (2/2)</vt:lpstr>
      <vt:lpstr>Organisational Setup</vt:lpstr>
      <vt:lpstr>Steering Committee and Organisation</vt:lpstr>
      <vt:lpstr>Publication of Results (DRAFT)</vt:lpstr>
      <vt:lpstr>  Thank you for supporting the  International Rotary Seminar  in Pristina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gökdağ</dc:creator>
  <cp:lastModifiedBy>Feil, Matthias</cp:lastModifiedBy>
  <cp:revision>136</cp:revision>
  <cp:lastPrinted>2019-02-16T12:43:31Z</cp:lastPrinted>
  <dcterms:created xsi:type="dcterms:W3CDTF">2018-05-10T09:48:34Z</dcterms:created>
  <dcterms:modified xsi:type="dcterms:W3CDTF">2019-03-28T07:39:13Z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